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media/image3.jpg" ContentType="image/jp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sldIdLst>
    <p:sldId id="256" r:id="rId2"/>
    <p:sldId id="286" r:id="rId3"/>
    <p:sldId id="257" r:id="rId4"/>
    <p:sldId id="258" r:id="rId5"/>
    <p:sldId id="288" r:id="rId6"/>
    <p:sldId id="289" r:id="rId7"/>
    <p:sldId id="290" r:id="rId8"/>
    <p:sldId id="291" r:id="rId9"/>
    <p:sldId id="292" r:id="rId10"/>
    <p:sldId id="293" r:id="rId11"/>
    <p:sldId id="294" r:id="rId12"/>
    <p:sldId id="295" r:id="rId13"/>
    <p:sldId id="296" r:id="rId14"/>
    <p:sldId id="298" r:id="rId15"/>
    <p:sldId id="297" r:id="rId16"/>
    <p:sldId id="301" r:id="rId17"/>
    <p:sldId id="299" r:id="rId18"/>
    <p:sldId id="300" r:id="rId19"/>
    <p:sldId id="302" r:id="rId20"/>
    <p:sldId id="303" r:id="rId21"/>
    <p:sldId id="305" r:id="rId22"/>
    <p:sldId id="306" r:id="rId23"/>
    <p:sldId id="307" r:id="rId24"/>
    <p:sldId id="308" r:id="rId25"/>
    <p:sldId id="309" r:id="rId26"/>
    <p:sldId id="310" r:id="rId27"/>
    <p:sldId id="311" r:id="rId28"/>
    <p:sldId id="312" r:id="rId29"/>
    <p:sldId id="313" r:id="rId30"/>
    <p:sldId id="314" r:id="rId31"/>
    <p:sldId id="315" r:id="rId32"/>
    <p:sldId id="316" r:id="rId33"/>
    <p:sldId id="317" r:id="rId34"/>
    <p:sldId id="271" r:id="rId3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6" d="100"/>
          <a:sy n="76" d="100"/>
        </p:scale>
        <p:origin x="2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12/5/2021</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12/5/2021</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image" Target="../media/image14.png"/><Relationship Id="rId18" Type="http://schemas.openxmlformats.org/officeDocument/2006/relationships/image" Target="../media/image19.png"/><Relationship Id="rId26" Type="http://schemas.openxmlformats.org/officeDocument/2006/relationships/image" Target="../media/image27.png"/><Relationship Id="rId3" Type="http://schemas.openxmlformats.org/officeDocument/2006/relationships/image" Target="../media/image4.png"/><Relationship Id="rId21" Type="http://schemas.openxmlformats.org/officeDocument/2006/relationships/image" Target="../media/image22.png"/><Relationship Id="rId7" Type="http://schemas.openxmlformats.org/officeDocument/2006/relationships/image" Target="../media/image8.png"/><Relationship Id="rId12" Type="http://schemas.openxmlformats.org/officeDocument/2006/relationships/image" Target="../media/image13.png"/><Relationship Id="rId17" Type="http://schemas.openxmlformats.org/officeDocument/2006/relationships/image" Target="../media/image18.png"/><Relationship Id="rId25" Type="http://schemas.openxmlformats.org/officeDocument/2006/relationships/image" Target="../media/image26.png"/><Relationship Id="rId2" Type="http://schemas.openxmlformats.org/officeDocument/2006/relationships/image" Target="../media/image3.jpg"/><Relationship Id="rId16" Type="http://schemas.openxmlformats.org/officeDocument/2006/relationships/image" Target="../media/image17.png"/><Relationship Id="rId20" Type="http://schemas.openxmlformats.org/officeDocument/2006/relationships/image" Target="../media/image21.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24" Type="http://schemas.openxmlformats.org/officeDocument/2006/relationships/image" Target="../media/image25.png"/><Relationship Id="rId5" Type="http://schemas.openxmlformats.org/officeDocument/2006/relationships/image" Target="../media/image6.png"/><Relationship Id="rId15" Type="http://schemas.openxmlformats.org/officeDocument/2006/relationships/image" Target="../media/image16.png"/><Relationship Id="rId23" Type="http://schemas.openxmlformats.org/officeDocument/2006/relationships/image" Target="../media/image24.png"/><Relationship Id="rId28" Type="http://schemas.openxmlformats.org/officeDocument/2006/relationships/image" Target="../media/image29.png"/><Relationship Id="rId10" Type="http://schemas.openxmlformats.org/officeDocument/2006/relationships/image" Target="../media/image11.png"/><Relationship Id="rId19" Type="http://schemas.openxmlformats.org/officeDocument/2006/relationships/image" Target="../media/image20.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image" Target="../media/image15.png"/><Relationship Id="rId22" Type="http://schemas.openxmlformats.org/officeDocument/2006/relationships/image" Target="../media/image23.png"/><Relationship Id="rId27" Type="http://schemas.openxmlformats.org/officeDocument/2006/relationships/image" Target="../media/image28.png"/></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tnou.academia.edu/arullawre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1668" y="888642"/>
            <a:ext cx="8976574" cy="5061397"/>
          </a:xfrm>
        </p:spPr>
        <p:txBody>
          <a:bodyPr anchor="t">
            <a:normAutofit fontScale="90000"/>
          </a:bodyPr>
          <a:lstStyle/>
          <a:p>
            <a:pPr algn="ctr"/>
            <a:r>
              <a:rPr lang="en-ID" sz="2800" b="1" dirty="0" err="1">
                <a:solidFill>
                  <a:schemeClr val="tx1"/>
                </a:solidFill>
                <a:latin typeface="Calibri" panose="020F0502020204030204" pitchFamily="34" charset="0"/>
                <a:cs typeface="Calibri" panose="020F0502020204030204" pitchFamily="34" charset="0"/>
              </a:rPr>
              <a:t>PROFIL</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KURIKULUM</a:t>
            </a:r>
            <a:r>
              <a:rPr lang="en-ID" sz="2800" b="1" dirty="0">
                <a:solidFill>
                  <a:schemeClr val="tx1"/>
                </a:solidFill>
                <a:latin typeface="Calibri" panose="020F0502020204030204" pitchFamily="34" charset="0"/>
                <a:cs typeface="Calibri" panose="020F0502020204030204" pitchFamily="34" charset="0"/>
              </a:rPr>
              <a:t> PROGRAM </a:t>
            </a:r>
            <a:r>
              <a:rPr lang="en-ID" sz="2800" b="1" dirty="0" err="1">
                <a:solidFill>
                  <a:schemeClr val="tx1"/>
                </a:solidFill>
                <a:latin typeface="Calibri" panose="020F0502020204030204" pitchFamily="34" charset="0"/>
                <a:cs typeface="Calibri" panose="020F0502020204030204" pitchFamily="34" charset="0"/>
              </a:rPr>
              <a:t>STUDI</a:t>
            </a:r>
            <a:br>
              <a:rPr lang="en-ID" sz="2800" b="1" dirty="0">
                <a:solidFill>
                  <a:schemeClr val="tx1"/>
                </a:solidFill>
                <a:latin typeface="Calibri" panose="020F0502020204030204" pitchFamily="34" charset="0"/>
                <a:cs typeface="Calibri" panose="020F0502020204030204" pitchFamily="34" charset="0"/>
              </a:rPr>
            </a:br>
            <a:r>
              <a:rPr lang="en-ID" sz="2800" b="1" dirty="0">
                <a:solidFill>
                  <a:schemeClr val="tx1"/>
                </a:solidFill>
                <a:latin typeface="Calibri" panose="020F0502020204030204" pitchFamily="34" charset="0"/>
                <a:cs typeface="Calibri" panose="020F0502020204030204" pitchFamily="34" charset="0"/>
              </a:rPr>
              <a:t>MAGISTER </a:t>
            </a:r>
            <a:r>
              <a:rPr lang="en-ID" sz="2800" b="1" dirty="0" err="1">
                <a:solidFill>
                  <a:schemeClr val="tx1"/>
                </a:solidFill>
                <a:latin typeface="Calibri" panose="020F0502020204030204" pitchFamily="34" charset="0"/>
                <a:cs typeface="Calibri" panose="020F0502020204030204" pitchFamily="34" charset="0"/>
              </a:rPr>
              <a:t>KEGURUAN</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BAHASA</a:t>
            </a:r>
            <a:r>
              <a:rPr lang="en-ID" sz="2800" b="1" dirty="0">
                <a:solidFill>
                  <a:schemeClr val="tx1"/>
                </a:solidFill>
                <a:latin typeface="Calibri" panose="020F0502020204030204" pitchFamily="34" charset="0"/>
                <a:cs typeface="Calibri" panose="020F0502020204030204" pitchFamily="34" charset="0"/>
              </a:rPr>
              <a:t> ARAB</a:t>
            </a:r>
            <a:br>
              <a:rPr lang="en-ID" sz="2800" b="1" dirty="0">
                <a:solidFill>
                  <a:schemeClr val="tx1"/>
                </a:solidFill>
                <a:latin typeface="Calibri" panose="020F0502020204030204" pitchFamily="34" charset="0"/>
                <a:cs typeface="Calibri" panose="020F0502020204030204" pitchFamily="34" charset="0"/>
              </a:rPr>
            </a:br>
            <a:r>
              <a:rPr lang="en-ID" sz="2800" b="1" dirty="0" err="1">
                <a:solidFill>
                  <a:schemeClr val="tx1"/>
                </a:solidFill>
                <a:latin typeface="Calibri" panose="020F0502020204030204" pitchFamily="34" charset="0"/>
                <a:cs typeface="Calibri" panose="020F0502020204030204" pitchFamily="34" charset="0"/>
              </a:rPr>
              <a:t>FAKULTAS</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SASTRA</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UNIVERSITAS</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NEGERI</a:t>
            </a:r>
            <a:r>
              <a:rPr lang="en-ID" sz="2800" b="1" dirty="0">
                <a:solidFill>
                  <a:schemeClr val="tx1"/>
                </a:solidFill>
                <a:latin typeface="Calibri" panose="020F0502020204030204" pitchFamily="34" charset="0"/>
                <a:cs typeface="Calibri" panose="020F0502020204030204" pitchFamily="34" charset="0"/>
              </a:rPr>
              <a:t> MALANG</a:t>
            </a: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r>
              <a:rPr lang="en-ID" sz="2800" b="1" dirty="0" err="1">
                <a:solidFill>
                  <a:schemeClr val="tx1"/>
                </a:solidFill>
                <a:latin typeface="Calibri" panose="020F0502020204030204" pitchFamily="34" charset="0"/>
                <a:cs typeface="Calibri" panose="020F0502020204030204" pitchFamily="34" charset="0"/>
              </a:rPr>
              <a:t>Oleh</a:t>
            </a:r>
            <a:br>
              <a:rPr lang="en-ID" sz="2800" b="1" dirty="0">
                <a:solidFill>
                  <a:schemeClr val="tx1"/>
                </a:solidFill>
                <a:latin typeface="Calibri" panose="020F0502020204030204" pitchFamily="34" charset="0"/>
                <a:cs typeface="Calibri" panose="020F0502020204030204" pitchFamily="34" charset="0"/>
              </a:rPr>
            </a:br>
            <a:r>
              <a:rPr lang="en-ID" sz="2800" b="1" dirty="0" err="1">
                <a:solidFill>
                  <a:schemeClr val="tx1"/>
                </a:solidFill>
                <a:latin typeface="Calibri" panose="020F0502020204030204" pitchFamily="34" charset="0"/>
                <a:cs typeface="Calibri" panose="020F0502020204030204" pitchFamily="34" charset="0"/>
              </a:rPr>
              <a:t>Prof.</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Dr.</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Moh</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Ainin</a:t>
            </a:r>
            <a:r>
              <a:rPr lang="en-ID" sz="2800" b="1" dirty="0">
                <a:solidFill>
                  <a:schemeClr val="tx1"/>
                </a:solidFill>
                <a:latin typeface="Calibri" panose="020F0502020204030204" pitchFamily="34" charset="0"/>
                <a:cs typeface="Calibri" panose="020F0502020204030204" pitchFamily="34" charset="0"/>
              </a:rPr>
              <a:t>, </a:t>
            </a:r>
            <a:r>
              <a:rPr lang="en-ID" sz="2800" b="1" dirty="0" err="1">
                <a:solidFill>
                  <a:schemeClr val="tx1"/>
                </a:solidFill>
                <a:latin typeface="Calibri" panose="020F0502020204030204" pitchFamily="34" charset="0"/>
                <a:cs typeface="Calibri" panose="020F0502020204030204" pitchFamily="34" charset="0"/>
              </a:rPr>
              <a:t>M.Pd</a:t>
            </a:r>
            <a:br>
              <a:rPr lang="en-ID" sz="28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r>
              <a:rPr lang="en-ID" sz="2700" b="1" dirty="0">
                <a:solidFill>
                  <a:schemeClr val="tx1"/>
                </a:solidFill>
                <a:latin typeface="Calibri" panose="020F0502020204030204" pitchFamily="34" charset="0"/>
                <a:cs typeface="Calibri" panose="020F0502020204030204" pitchFamily="34" charset="0"/>
              </a:rPr>
              <a:t>(</a:t>
            </a:r>
            <a:r>
              <a:rPr lang="en-ID" sz="2700" b="1" dirty="0" err="1">
                <a:solidFill>
                  <a:schemeClr val="tx1"/>
                </a:solidFill>
                <a:latin typeface="Calibri" panose="020F0502020204030204" pitchFamily="34" charset="0"/>
                <a:cs typeface="Calibri" panose="020F0502020204030204" pitchFamily="34" charset="0"/>
              </a:rPr>
              <a:t>Materi</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disampaikan</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pada</a:t>
            </a:r>
            <a:r>
              <a:rPr lang="en-ID" sz="2700" b="1" dirty="0">
                <a:solidFill>
                  <a:schemeClr val="tx1"/>
                </a:solidFill>
                <a:latin typeface="Calibri" panose="020F0502020204030204" pitchFamily="34" charset="0"/>
                <a:cs typeface="Calibri" panose="020F0502020204030204" pitchFamily="34" charset="0"/>
              </a:rPr>
              <a:t> Workshop </a:t>
            </a:r>
            <a:r>
              <a:rPr lang="en-ID" sz="2700" b="1" dirty="0" err="1">
                <a:solidFill>
                  <a:schemeClr val="tx1"/>
                </a:solidFill>
                <a:latin typeface="Calibri" panose="020F0502020204030204" pitchFamily="34" charset="0"/>
                <a:cs typeface="Calibri" panose="020F0502020204030204" pitchFamily="34" charset="0"/>
              </a:rPr>
              <a:t>Redesain</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Kurikulum</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S2</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BSA</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UIN</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Sunan</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Kalijaga</a:t>
            </a:r>
            <a:r>
              <a:rPr lang="en-ID" sz="2700" b="1" dirty="0">
                <a:solidFill>
                  <a:schemeClr val="tx1"/>
                </a:solidFill>
                <a:latin typeface="Calibri" panose="020F0502020204030204" pitchFamily="34" charset="0"/>
                <a:cs typeface="Calibri" panose="020F0502020204030204" pitchFamily="34" charset="0"/>
              </a:rPr>
              <a:t> </a:t>
            </a:r>
            <a:r>
              <a:rPr lang="en-ID" sz="2700" b="1" dirty="0" err="1">
                <a:solidFill>
                  <a:schemeClr val="tx1"/>
                </a:solidFill>
                <a:latin typeface="Calibri" panose="020F0502020204030204" pitchFamily="34" charset="0"/>
                <a:cs typeface="Calibri" panose="020F0502020204030204" pitchFamily="34" charset="0"/>
              </a:rPr>
              <a:t>tanggal</a:t>
            </a:r>
            <a:r>
              <a:rPr lang="en-ID" sz="2700" b="1" dirty="0">
                <a:solidFill>
                  <a:schemeClr val="tx1"/>
                </a:solidFill>
                <a:latin typeface="Calibri" panose="020F0502020204030204" pitchFamily="34" charset="0"/>
                <a:cs typeface="Calibri" panose="020F0502020204030204" pitchFamily="34" charset="0"/>
              </a:rPr>
              <a:t> 6 </a:t>
            </a:r>
            <a:r>
              <a:rPr lang="en-ID" sz="2700" b="1" dirty="0" err="1">
                <a:solidFill>
                  <a:schemeClr val="tx1"/>
                </a:solidFill>
                <a:latin typeface="Calibri" panose="020F0502020204030204" pitchFamily="34" charset="0"/>
                <a:cs typeface="Calibri" panose="020F0502020204030204" pitchFamily="34" charset="0"/>
              </a:rPr>
              <a:t>Desemnber</a:t>
            </a:r>
            <a:r>
              <a:rPr lang="en-ID" sz="2700" b="1" dirty="0">
                <a:solidFill>
                  <a:schemeClr val="tx1"/>
                </a:solidFill>
                <a:latin typeface="Calibri" panose="020F0502020204030204" pitchFamily="34" charset="0"/>
                <a:cs typeface="Calibri" panose="020F0502020204030204" pitchFamily="34" charset="0"/>
              </a:rPr>
              <a:t> 2021 )</a:t>
            </a:r>
            <a:br>
              <a:rPr lang="en-ID" sz="2700" b="1" dirty="0">
                <a:solidFill>
                  <a:schemeClr val="tx1"/>
                </a:solidFill>
                <a:latin typeface="Calibri" panose="020F0502020204030204" pitchFamily="34" charset="0"/>
                <a:cs typeface="Calibri" panose="020F0502020204030204" pitchFamily="34" charset="0"/>
              </a:rPr>
            </a:br>
            <a:br>
              <a:rPr lang="en-ID" sz="2800" b="1" dirty="0">
                <a:solidFill>
                  <a:schemeClr val="tx1"/>
                </a:solidFill>
                <a:latin typeface="Calibri" panose="020F0502020204030204" pitchFamily="34" charset="0"/>
                <a:cs typeface="Calibri" panose="020F0502020204030204" pitchFamily="34" charset="0"/>
              </a:rPr>
            </a:br>
            <a:endParaRPr lang="en-US" sz="2800" b="1" dirty="0">
              <a:solidFill>
                <a:srgbClr val="002060"/>
              </a:solidFill>
              <a:latin typeface="Calibri" panose="020F0502020204030204" pitchFamily="34" charset="0"/>
              <a:cs typeface="Calibri" panose="020F0502020204030204" pitchFamily="34" charset="0"/>
            </a:endParaRPr>
          </a:p>
        </p:txBody>
      </p:sp>
      <p:pic>
        <p:nvPicPr>
          <p:cNvPr id="4" name="Picture 4" descr="C:\My Documents\logo-um99.BMP"/>
          <p:cNvPicPr>
            <a:picLocks noChangeAspect="1" noChangeArrowheads="1"/>
          </p:cNvPicPr>
          <p:nvPr/>
        </p:nvPicPr>
        <p:blipFill>
          <a:blip r:embed="rId2">
            <a:clrChange>
              <a:clrFrom>
                <a:srgbClr val="267F7A"/>
              </a:clrFrom>
              <a:clrTo>
                <a:srgbClr val="267F7A">
                  <a:alpha val="0"/>
                </a:srgbClr>
              </a:clrTo>
            </a:clrChange>
          </a:blip>
          <a:srcRect/>
          <a:stretch>
            <a:fillRect/>
          </a:stretch>
        </p:blipFill>
        <p:spPr bwMode="auto">
          <a:xfrm>
            <a:off x="3657600" y="2047331"/>
            <a:ext cx="1944710" cy="1984166"/>
          </a:xfrm>
          <a:prstGeom prst="rect">
            <a:avLst/>
          </a:prstGeom>
          <a:noFill/>
          <a:ln w="9525">
            <a:noFill/>
            <a:miter lim="800000"/>
            <a:headEnd/>
            <a:tailEnd/>
          </a:ln>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310380" y="772732"/>
            <a:ext cx="3131655" cy="4893972"/>
          </a:xfrm>
          <a:prstGeom prst="rect">
            <a:avLst/>
          </a:prstGeom>
        </p:spPr>
      </p:pic>
    </p:spTree>
    <p:extLst>
      <p:ext uri="{BB962C8B-B14F-4D97-AF65-F5344CB8AC3E}">
        <p14:creationId xmlns:p14="http://schemas.microsoft.com/office/powerpoint/2010/main" val="17158759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02</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fontScale="55000" lnSpcReduction="20000"/>
          </a:bodyPr>
          <a:lstStyle/>
          <a:p>
            <a:pPr marL="0" indent="0">
              <a:buNone/>
            </a:pPr>
            <a:endParaRPr lang="en-ID" sz="2800" b="1" dirty="0">
              <a:solidFill>
                <a:schemeClr val="tx1"/>
              </a:solidFill>
              <a:latin typeface="Comic Sans MS" panose="030F0702030302020204" pitchFamily="66" charset="0"/>
            </a:endParaRPr>
          </a:p>
          <a:p>
            <a:pPr marL="0" indent="0">
              <a:buNone/>
            </a:pPr>
            <a:r>
              <a:rPr lang="en-ID" sz="5100" b="1" dirty="0">
                <a:solidFill>
                  <a:schemeClr val="tx1"/>
                </a:solidFill>
                <a:latin typeface="Comic Sans MS" panose="030F0702030302020204" pitchFamily="66" charset="0"/>
              </a:rPr>
              <a:t>6</a:t>
            </a:r>
            <a:r>
              <a:rPr lang="en-ID" sz="4500" b="1" dirty="0">
                <a:solidFill>
                  <a:schemeClr val="tx1"/>
                </a:solidFill>
                <a:latin typeface="Comic Sans MS" panose="030F0702030302020204" pitchFamily="66" charset="0"/>
              </a:rPr>
              <a:t>. </a:t>
            </a:r>
            <a:r>
              <a:rPr lang="en-ID" sz="4500" b="1" dirty="0" err="1">
                <a:solidFill>
                  <a:schemeClr val="tx1"/>
                </a:solidFill>
                <a:latin typeface="Comic Sans MS" panose="030F0702030302020204" pitchFamily="66" charset="0"/>
              </a:rPr>
              <a:t>Fleksibilitas</a:t>
            </a:r>
            <a:endParaRPr lang="en-ID" sz="45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a:p>
            <a:r>
              <a:rPr lang="en-ID" sz="3800" b="1" dirty="0" err="1">
                <a:solidFill>
                  <a:schemeClr val="tx1"/>
                </a:solidFill>
                <a:latin typeface="Comic Sans MS" panose="030F0702030302020204" pitchFamily="66" charset="0"/>
              </a:rPr>
              <a:t>Prinsip</a:t>
            </a:r>
            <a:r>
              <a:rPr lang="en-ID" sz="3800" b="1" dirty="0">
                <a:solidFill>
                  <a:schemeClr val="tx1"/>
                </a:solidFill>
                <a:latin typeface="Comic Sans MS" panose="030F0702030302020204" pitchFamily="66" charset="0"/>
              </a:rPr>
              <a:t> </a:t>
            </a:r>
            <a:r>
              <a:rPr lang="en-ID" sz="3800" b="1" dirty="0" err="1">
                <a:solidFill>
                  <a:schemeClr val="tx1"/>
                </a:solidFill>
                <a:latin typeface="Comic Sans MS" panose="030F0702030302020204" pitchFamily="66" charset="0"/>
              </a:rPr>
              <a:t>Fleksibilitas</a:t>
            </a:r>
            <a:r>
              <a:rPr lang="en-ID" sz="3800" b="1" dirty="0">
                <a:solidFill>
                  <a:schemeClr val="tx1"/>
                </a:solidFill>
                <a:latin typeface="Comic Sans MS" panose="030F0702030302020204" pitchFamily="66" charset="0"/>
              </a:rPr>
              <a:t>  (</a:t>
            </a:r>
            <a:r>
              <a:rPr lang="en-US" sz="3800" b="1" i="1" dirty="0">
                <a:solidFill>
                  <a:schemeClr val="tx1"/>
                </a:solidFill>
                <a:latin typeface="Comic Sans MS" panose="030F0702030302020204" pitchFamily="66" charset="0"/>
                <a:cs typeface="Calibri" panose="020F0502020204030204" pitchFamily="34" charset="0"/>
              </a:rPr>
              <a:t>Principle of Elasticity/Flexibility</a:t>
            </a:r>
            <a:r>
              <a:rPr lang="en-US" sz="3800" dirty="0">
                <a:solidFill>
                  <a:schemeClr val="tx1"/>
                </a:solidFill>
                <a:latin typeface="Comic Sans MS" panose="030F0702030302020204" pitchFamily="66" charset="0"/>
                <a:cs typeface="Calibri" panose="020F0502020204030204" pitchFamily="34" charset="0"/>
              </a:rPr>
              <a:t>): K</a:t>
            </a:r>
            <a:r>
              <a:rPr lang="id-ID" sz="3800" dirty="0">
                <a:solidFill>
                  <a:schemeClr val="tx1"/>
                </a:solidFill>
                <a:latin typeface="Comic Sans MS" panose="030F0702030302020204" pitchFamily="66" charset="0"/>
                <a:cs typeface="Calibri" panose="020F0502020204030204" pitchFamily="34" charset="0"/>
              </a:rPr>
              <a:t>urikulum yang </a:t>
            </a:r>
            <a:r>
              <a:rPr lang="en-ID" sz="3800" dirty="0" err="1">
                <a:solidFill>
                  <a:schemeClr val="tx1"/>
                </a:solidFill>
                <a:latin typeface="Comic Sans MS" panose="030F0702030302020204" pitchFamily="66" charset="0"/>
                <a:cs typeface="Calibri" panose="020F0502020204030204" pitchFamily="34" charset="0"/>
              </a:rPr>
              <a:t>fleksibel</a:t>
            </a:r>
            <a:r>
              <a:rPr lang="en-ID" sz="3800" dirty="0">
                <a:solidFill>
                  <a:schemeClr val="tx1"/>
                </a:solidFill>
                <a:latin typeface="Comic Sans MS" panose="030F0702030302020204" pitchFamily="66" charset="0"/>
                <a:cs typeface="Calibri" panose="020F0502020204030204" pitchFamily="34" charset="0"/>
              </a:rPr>
              <a:t> </a:t>
            </a:r>
            <a:r>
              <a:rPr lang="en-ID" sz="3800" dirty="0" err="1">
                <a:solidFill>
                  <a:schemeClr val="tx1"/>
                </a:solidFill>
                <a:latin typeface="Comic Sans MS" panose="030F0702030302020204" pitchFamily="66" charset="0"/>
                <a:cs typeface="Calibri" panose="020F0502020204030204" pitchFamily="34" charset="0"/>
              </a:rPr>
              <a:t>atau</a:t>
            </a:r>
            <a:r>
              <a:rPr lang="en-ID" sz="3800" dirty="0">
                <a:solidFill>
                  <a:schemeClr val="tx1"/>
                </a:solidFill>
                <a:latin typeface="Comic Sans MS" panose="030F0702030302020204" pitchFamily="66" charset="0"/>
                <a:cs typeface="Calibri" panose="020F0502020204030204" pitchFamily="34" charset="0"/>
              </a:rPr>
              <a:t> </a:t>
            </a:r>
            <a:r>
              <a:rPr lang="id-ID" sz="3800" dirty="0">
                <a:solidFill>
                  <a:schemeClr val="tx1"/>
                </a:solidFill>
                <a:latin typeface="Comic Sans MS" panose="030F0702030302020204" pitchFamily="66" charset="0"/>
                <a:cs typeface="Calibri" panose="020F0502020204030204" pitchFamily="34" charset="0"/>
              </a:rPr>
              <a:t>luwes adalah kurikulum yang mudah disesuaikan, diubah, dilengkapi atau dikurangi berdasarkan tuntutan dan keadaan ekosistem dan kemampuan setempat, jadi tidak statis atau kaku </a:t>
            </a:r>
            <a:r>
              <a:rPr lang="en-ID" sz="3800" dirty="0">
                <a:solidFill>
                  <a:schemeClr val="tx1"/>
                </a:solidFill>
                <a:latin typeface="Comic Sans MS" panose="030F0702030302020204" pitchFamily="66" charset="0"/>
                <a:cs typeface="Calibri" panose="020F0502020204030204" pitchFamily="34" charset="0"/>
              </a:rPr>
              <a:t>(</a:t>
            </a:r>
            <a:r>
              <a:rPr lang="en-ID" sz="3800" dirty="0" err="1">
                <a:solidFill>
                  <a:schemeClr val="tx1"/>
                </a:solidFill>
                <a:latin typeface="Comic Sans MS" panose="030F0702030302020204" pitchFamily="66" charset="0"/>
                <a:cs typeface="Calibri" panose="020F0502020204030204" pitchFamily="34" charset="0"/>
              </a:rPr>
              <a:t>Hamalik</a:t>
            </a:r>
            <a:r>
              <a:rPr lang="en-ID" sz="3800" dirty="0">
                <a:solidFill>
                  <a:schemeClr val="tx1"/>
                </a:solidFill>
                <a:latin typeface="Comic Sans MS" panose="030F0702030302020204" pitchFamily="66" charset="0"/>
                <a:cs typeface="Calibri" panose="020F0502020204030204" pitchFamily="34" charset="0"/>
              </a:rPr>
              <a:t>, 2011).</a:t>
            </a:r>
          </a:p>
          <a:p>
            <a:r>
              <a:rPr lang="id-ID" sz="3800" dirty="0">
                <a:solidFill>
                  <a:schemeClr val="tx1"/>
                </a:solidFill>
                <a:latin typeface="Comic Sans MS" panose="030F0702030302020204" pitchFamily="66" charset="0"/>
                <a:cs typeface="Calibri" panose="020F0502020204030204" pitchFamily="34" charset="0"/>
              </a:rPr>
              <a:t>fleksibilitas itu tidak kaku, artinya memberi sedikit kebebasan dan kelonggaran dalam melakukan atau mengambil suatu keputusan tentang kegiatan yang akan dilaksanakan  oleh pelaksana kurikulum (Hidayat, 2015). </a:t>
            </a:r>
            <a:endParaRPr lang="en-ID" sz="3800" dirty="0">
              <a:solidFill>
                <a:schemeClr val="tx1"/>
              </a:solidFill>
              <a:latin typeface="Comic Sans MS" panose="030F0702030302020204" pitchFamily="66" charset="0"/>
              <a:cs typeface="Calibri" panose="020F0502020204030204" pitchFamily="34" charset="0"/>
            </a:endParaRPr>
          </a:p>
          <a:p>
            <a:endParaRPr lang="en-ID" sz="3400" dirty="0">
              <a:solidFill>
                <a:schemeClr val="tx1"/>
              </a:solidFill>
              <a:latin typeface="Comic Sans MS" panose="030F0702030302020204" pitchFamily="66" charset="0"/>
              <a:cs typeface="Calibri" panose="020F0502020204030204" pitchFamily="34" charset="0"/>
            </a:endParaRPr>
          </a:p>
          <a:p>
            <a:pPr lvl="0" eaLnBrk="0" fontAlgn="base" hangingPunct="0">
              <a:spcBef>
                <a:spcPct val="0"/>
              </a:spcBef>
              <a:spcAft>
                <a:spcPct val="0"/>
              </a:spcAft>
              <a:buClrTx/>
              <a:buFont typeface="Wingdings" panose="05000000000000000000" pitchFamily="2" charset="2"/>
              <a:buChar char="Ø"/>
            </a:pPr>
            <a:r>
              <a:rPr lang="en-US" sz="3800" dirty="0">
                <a:solidFill>
                  <a:schemeClr val="tx1"/>
                </a:solidFill>
                <a:latin typeface="Comic Sans MS" panose="030F0702030302020204" pitchFamily="66" charset="0"/>
                <a:cs typeface="Calibri" panose="020F0502020204030204" pitchFamily="34" charset="0"/>
              </a:rPr>
              <a:t>The organization of the curriculum should be on the basis of individual differences as every child is different from the other.</a:t>
            </a:r>
          </a:p>
          <a:p>
            <a:pPr marL="0" lvl="0" indent="0" eaLnBrk="0" fontAlgn="base" hangingPunct="0">
              <a:spcBef>
                <a:spcPct val="0"/>
              </a:spcBef>
              <a:spcAft>
                <a:spcPct val="0"/>
              </a:spcAft>
              <a:buClrTx/>
              <a:buNone/>
            </a:pPr>
            <a:endParaRPr lang="en-US" sz="3400" dirty="0">
              <a:solidFill>
                <a:schemeClr val="tx1"/>
              </a:solidFill>
              <a:latin typeface="Comic Sans MS" panose="030F0702030302020204" pitchFamily="66" charset="0"/>
              <a:cs typeface="Calibri" panose="020F0502020204030204" pitchFamily="34" charset="0"/>
            </a:endParaRPr>
          </a:p>
          <a:p>
            <a:pPr lvl="0" eaLnBrk="0" fontAlgn="base" hangingPunct="0">
              <a:spcBef>
                <a:spcPct val="0"/>
              </a:spcBef>
              <a:spcAft>
                <a:spcPct val="0"/>
              </a:spcAft>
              <a:buClrTx/>
              <a:buFont typeface="Wingdings" panose="05000000000000000000" pitchFamily="2" charset="2"/>
              <a:buChar char="Ø"/>
            </a:pPr>
            <a:r>
              <a:rPr lang="en-US" sz="4400" dirty="0">
                <a:solidFill>
                  <a:schemeClr val="tx1"/>
                </a:solidFill>
                <a:latin typeface="Comic Sans MS" panose="030F0702030302020204" pitchFamily="66" charset="0"/>
                <a:cs typeface="Calibri" panose="020F0502020204030204" pitchFamily="34" charset="0"/>
              </a:rPr>
              <a:t>Apart from these conditions of society go on changing, therefore, the curriculum must be flexible enough to address the needs as aspirations of the society. </a:t>
            </a:r>
          </a:p>
          <a:p>
            <a:pPr marL="0" indent="0">
              <a:buNone/>
            </a:pPr>
            <a:endParaRPr lang="en-US" sz="3400" b="1" dirty="0">
              <a:solidFill>
                <a:schemeClr val="tx1"/>
              </a:solidFill>
              <a:latin typeface="Comic Sans MS" panose="030F0702030302020204" pitchFamily="66" charset="0"/>
            </a:endParaRPr>
          </a:p>
          <a:p>
            <a:endParaRPr lang="en-US" sz="3400" b="1" dirty="0">
              <a:solidFill>
                <a:schemeClr val="tx1"/>
              </a:solidFill>
              <a:latin typeface="Comic Sans MS" panose="030F0702030302020204" pitchFamily="66" charset="0"/>
            </a:endParaRPr>
          </a:p>
          <a:p>
            <a:pPr marL="0" indent="0">
              <a:buNone/>
            </a:pPr>
            <a:endParaRPr lang="en-ID" sz="2800" dirty="0"/>
          </a:p>
        </p:txBody>
      </p:sp>
    </p:spTree>
    <p:extLst>
      <p:ext uri="{BB962C8B-B14F-4D97-AF65-F5344CB8AC3E}">
        <p14:creationId xmlns:p14="http://schemas.microsoft.com/office/powerpoint/2010/main" val="30143121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err="1">
                <a:solidFill>
                  <a:schemeClr val="tx1"/>
                </a:solidFill>
                <a:latin typeface="Comic Sans MS" panose="030F0702030302020204" pitchFamily="66" charset="0"/>
                <a:cs typeface="Calibri" panose="020F0502020204030204" pitchFamily="34" charset="0"/>
              </a:rPr>
              <a:t>Dimensi</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Fleksibilitas</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fontScale="62500" lnSpcReduction="20000"/>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a:p>
            <a:pPr marL="137160" indent="0">
              <a:buNone/>
            </a:pPr>
            <a:endParaRPr lang="en-US" sz="4000" dirty="0">
              <a:solidFill>
                <a:schemeClr val="tx1"/>
              </a:solidFill>
              <a:latin typeface="Comic Sans MS" panose="030F0702030302020204" pitchFamily="66" charset="0"/>
              <a:cs typeface="Calibri" panose="020F0502020204030204" pitchFamily="34" charset="0"/>
            </a:endParaRPr>
          </a:p>
          <a:p>
            <a:pPr marL="137160" indent="0">
              <a:buNone/>
            </a:pPr>
            <a:r>
              <a:rPr lang="en-US" sz="4000" dirty="0" err="1">
                <a:solidFill>
                  <a:schemeClr val="tx1"/>
                </a:solidFill>
                <a:latin typeface="Comic Sans MS" panose="030F0702030302020204" pitchFamily="66" charset="0"/>
                <a:cs typeface="Calibri" panose="020F0502020204030204" pitchFamily="34" charset="0"/>
              </a:rPr>
              <a:t>Fleksibilitas</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dari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segi</a:t>
            </a:r>
            <a:r>
              <a:rPr lang="en-US" sz="4000" dirty="0">
                <a:solidFill>
                  <a:schemeClr val="tx1"/>
                </a:solidFill>
                <a:latin typeface="Comic Sans MS" panose="030F0702030302020204" pitchFamily="66" charset="0"/>
                <a:cs typeface="Calibri" panose="020F0502020204030204" pitchFamily="34" charset="0"/>
              </a:rPr>
              <a:t> </a:t>
            </a:r>
            <a:r>
              <a:rPr lang="en-US" sz="4000" b="1" dirty="0" err="1">
                <a:solidFill>
                  <a:schemeClr val="tx1"/>
                </a:solidFill>
                <a:latin typeface="Comic Sans MS" panose="030F0702030302020204" pitchFamily="66" charset="0"/>
                <a:cs typeface="Calibri" panose="020F0502020204030204" pitchFamily="34" charset="0"/>
              </a:rPr>
              <a:t>penyelenggaraan</a:t>
            </a:r>
            <a:r>
              <a:rPr lang="en-US" sz="4000" b="1" dirty="0">
                <a:solidFill>
                  <a:schemeClr val="tx1"/>
                </a:solidFill>
                <a:latin typeface="Comic Sans MS" panose="030F0702030302020204" pitchFamily="66" charset="0"/>
                <a:cs typeface="Calibri" panose="020F0502020204030204" pitchFamily="34" charset="0"/>
              </a:rPr>
              <a:t> program:  </a:t>
            </a:r>
            <a:r>
              <a:rPr lang="en-US" sz="4000" dirty="0" err="1">
                <a:solidFill>
                  <a:schemeClr val="tx1"/>
                </a:solidFill>
                <a:latin typeface="Comic Sans MS" panose="030F0702030302020204" pitchFamily="66" charset="0"/>
                <a:cs typeface="Calibri" panose="020F0502020204030204" pitchFamily="34" charset="0"/>
              </a:rPr>
              <a:t>Jurusan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menyajikan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sejumlah</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paket</a:t>
            </a:r>
            <a:r>
              <a:rPr lang="en-US" sz="4000" dirty="0">
                <a:solidFill>
                  <a:schemeClr val="tx1"/>
                </a:solidFill>
                <a:latin typeface="Comic Sans MS" panose="030F0702030302020204" pitchFamily="66" charset="0"/>
                <a:cs typeface="Calibri" panose="020F0502020204030204" pitchFamily="34" charset="0"/>
              </a:rPr>
              <a:t> program </a:t>
            </a:r>
            <a:r>
              <a:rPr lang="en-US" sz="4000" dirty="0" err="1">
                <a:solidFill>
                  <a:schemeClr val="tx1"/>
                </a:solidFill>
                <a:latin typeface="Comic Sans MS" panose="030F0702030302020204" pitchFamily="66" charset="0"/>
                <a:cs typeface="Calibri" panose="020F0502020204030204" pitchFamily="34" charset="0"/>
              </a:rPr>
              <a:t>pendidikan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dengan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konfigurasi</a:t>
            </a:r>
            <a:r>
              <a:rPr lang="en-US" sz="4000" dirty="0">
                <a:solidFill>
                  <a:schemeClr val="tx1"/>
                </a:solidFill>
                <a:latin typeface="Comic Sans MS" panose="030F0702030302020204" pitchFamily="66" charset="0"/>
                <a:cs typeface="Calibri" panose="020F0502020204030204" pitchFamily="34" charset="0"/>
              </a:rPr>
              <a:t> program yang </a:t>
            </a:r>
            <a:r>
              <a:rPr lang="en-US" sz="4000" dirty="0" err="1">
                <a:solidFill>
                  <a:schemeClr val="tx1"/>
                </a:solidFill>
                <a:latin typeface="Comic Sans MS" panose="030F0702030302020204" pitchFamily="66" charset="0"/>
                <a:cs typeface="Calibri" panose="020F0502020204030204" pitchFamily="34" charset="0"/>
              </a:rPr>
              <a:t>bervariasi</a:t>
            </a:r>
            <a:r>
              <a:rPr lang="en-US" sz="4000" dirty="0">
                <a:solidFill>
                  <a:schemeClr val="tx1"/>
                </a:solidFill>
                <a:latin typeface="Comic Sans MS" panose="030F0702030302020204" pitchFamily="66" charset="0"/>
                <a:cs typeface="Calibri" panose="020F0502020204030204" pitchFamily="34" charset="0"/>
              </a:rPr>
              <a:t>.</a:t>
            </a:r>
          </a:p>
          <a:p>
            <a:pPr marL="137160" indent="0">
              <a:buNone/>
            </a:pPr>
            <a:endParaRPr lang="en-US" sz="4000" dirty="0">
              <a:solidFill>
                <a:schemeClr val="tx1"/>
              </a:solidFill>
              <a:latin typeface="Comic Sans MS" panose="030F0702030302020204" pitchFamily="66" charset="0"/>
              <a:cs typeface="Calibri" panose="020F0502020204030204" pitchFamily="34" charset="0"/>
            </a:endParaRPr>
          </a:p>
          <a:p>
            <a:pPr marL="137160" indent="0">
              <a:buNone/>
            </a:pPr>
            <a:r>
              <a:rPr lang="en-US" sz="4000" dirty="0" err="1">
                <a:solidFill>
                  <a:schemeClr val="tx1"/>
                </a:solidFill>
                <a:latin typeface="Comic Sans MS" panose="030F0702030302020204" pitchFamily="66" charset="0"/>
                <a:cs typeface="Calibri" panose="020F0502020204030204" pitchFamily="34" charset="0"/>
              </a:rPr>
              <a:t>Fleksibilitas</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dari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segi</a:t>
            </a:r>
            <a:r>
              <a:rPr lang="en-US" sz="4000" dirty="0">
                <a:solidFill>
                  <a:schemeClr val="tx1"/>
                </a:solidFill>
                <a:latin typeface="Comic Sans MS" panose="030F0702030302020204" pitchFamily="66" charset="0"/>
                <a:cs typeface="Calibri" panose="020F0502020204030204" pitchFamily="34" charset="0"/>
              </a:rPr>
              <a:t> </a:t>
            </a:r>
            <a:r>
              <a:rPr lang="en-US" sz="4000" b="1" dirty="0" err="1">
                <a:solidFill>
                  <a:schemeClr val="tx1"/>
                </a:solidFill>
                <a:latin typeface="Comic Sans MS" panose="030F0702030302020204" pitchFamily="66" charset="0"/>
                <a:cs typeface="Calibri" panose="020F0502020204030204" pitchFamily="34" charset="0"/>
              </a:rPr>
              <a:t>mahasiswa</a:t>
            </a:r>
            <a:r>
              <a:rPr lang="en-US" sz="4000" b="1" dirty="0">
                <a:solidFill>
                  <a:schemeClr val="tx1"/>
                </a:solidFill>
                <a:latin typeface="Comic Sans MS" panose="030F0702030302020204" pitchFamily="66" charset="0"/>
                <a:cs typeface="Calibri" panose="020F0502020204030204" pitchFamily="34" charset="0"/>
              </a:rPr>
              <a:t>:</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mahasiswa</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memiliki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peluang</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untuk</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memiliki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konfigurasi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paket</a:t>
            </a:r>
            <a:r>
              <a:rPr lang="en-US" sz="4000" dirty="0">
                <a:solidFill>
                  <a:schemeClr val="tx1"/>
                </a:solidFill>
                <a:latin typeface="Comic Sans MS" panose="030F0702030302020204" pitchFamily="66" charset="0"/>
                <a:cs typeface="Calibri" panose="020F0502020204030204" pitchFamily="34" charset="0"/>
              </a:rPr>
              <a:t> program </a:t>
            </a:r>
            <a:r>
              <a:rPr lang="en-US" sz="4000" dirty="0" err="1">
                <a:solidFill>
                  <a:schemeClr val="tx1"/>
                </a:solidFill>
                <a:latin typeface="Comic Sans MS" panose="030F0702030302020204" pitchFamily="66" charset="0"/>
                <a:cs typeface="Calibri" panose="020F0502020204030204" pitchFamily="34" charset="0"/>
              </a:rPr>
              <a:t>pendidikan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sesuai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dengan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minat</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kemampuannya</a:t>
            </a:r>
            <a:r>
              <a:rPr lang="en-US" sz="4000" dirty="0">
                <a:solidFill>
                  <a:schemeClr val="tx1"/>
                </a:solidFill>
                <a:latin typeface="Comic Sans MS" panose="030F0702030302020204" pitchFamily="66" charset="0"/>
                <a:cs typeface="Calibri" panose="020F0502020204030204" pitchFamily="34" charset="0"/>
              </a:rPr>
              <a:t>.</a:t>
            </a:r>
          </a:p>
          <a:p>
            <a:pPr marL="137160" indent="0">
              <a:buNone/>
            </a:pPr>
            <a:endParaRPr lang="en-US" sz="4000" dirty="0">
              <a:solidFill>
                <a:schemeClr val="tx1"/>
              </a:solidFill>
              <a:latin typeface="Comic Sans MS" panose="030F0702030302020204" pitchFamily="66" charset="0"/>
              <a:cs typeface="Calibri" panose="020F0502020204030204" pitchFamily="34" charset="0"/>
            </a:endParaRPr>
          </a:p>
          <a:p>
            <a:pPr marL="137160" indent="0">
              <a:buNone/>
            </a:pPr>
            <a:r>
              <a:rPr lang="en-US" sz="4000" dirty="0" err="1">
                <a:solidFill>
                  <a:schemeClr val="tx1"/>
                </a:solidFill>
                <a:latin typeface="Comic Sans MS" panose="030F0702030302020204" pitchFamily="66" charset="0"/>
                <a:cs typeface="Calibri" panose="020F0502020204030204" pitchFamily="34" charset="0"/>
              </a:rPr>
              <a:t>Fleksibilitas</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dari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segi</a:t>
            </a:r>
            <a:r>
              <a:rPr lang="en-US" sz="4000" dirty="0">
                <a:solidFill>
                  <a:schemeClr val="tx1"/>
                </a:solidFill>
                <a:latin typeface="Comic Sans MS" panose="030F0702030302020204" pitchFamily="66" charset="0"/>
                <a:cs typeface="Calibri" panose="020F0502020204030204" pitchFamily="34" charset="0"/>
              </a:rPr>
              <a:t> </a:t>
            </a:r>
            <a:r>
              <a:rPr lang="en-US" sz="4000" b="1" dirty="0" err="1">
                <a:solidFill>
                  <a:schemeClr val="tx1"/>
                </a:solidFill>
                <a:latin typeface="Comic Sans MS" panose="030F0702030302020204" pitchFamily="66" charset="0"/>
                <a:cs typeface="Calibri" panose="020F0502020204030204" pitchFamily="34" charset="0"/>
              </a:rPr>
              <a:t>lulusan</a:t>
            </a:r>
            <a:r>
              <a:rPr lang="en-US" sz="4000" b="1" dirty="0">
                <a:solidFill>
                  <a:schemeClr val="tx1"/>
                </a:solidFill>
                <a:latin typeface="Comic Sans MS" panose="030F0702030302020204" pitchFamily="66" charset="0"/>
                <a:cs typeface="Calibri" panose="020F0502020204030204" pitchFamily="34" charset="0"/>
              </a:rPr>
              <a:t>/</a:t>
            </a:r>
            <a:r>
              <a:rPr lang="en-US" sz="4000" b="1" dirty="0" err="1">
                <a:solidFill>
                  <a:schemeClr val="tx1"/>
                </a:solidFill>
                <a:latin typeface="Comic Sans MS" panose="030F0702030302020204" pitchFamily="66" charset="0"/>
                <a:cs typeface="Calibri" panose="020F0502020204030204" pitchFamily="34" charset="0"/>
              </a:rPr>
              <a:t>keluaran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lulusasn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dimungkinkan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memiliki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kemampuan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ganda</a:t>
            </a:r>
            <a:r>
              <a:rPr lang="en-US" sz="4000" dirty="0">
                <a:solidFill>
                  <a:schemeClr val="tx1"/>
                </a:solidFill>
                <a:latin typeface="Comic Sans MS" panose="030F0702030302020204" pitchFamily="66" charset="0"/>
                <a:cs typeface="Calibri" panose="020F0502020204030204" pitchFamily="34" charset="0"/>
              </a:rPr>
              <a:t> yang </a:t>
            </a:r>
            <a:r>
              <a:rPr lang="en-US" sz="4000" dirty="0" err="1">
                <a:solidFill>
                  <a:schemeClr val="tx1"/>
                </a:solidFill>
                <a:latin typeface="Comic Sans MS" panose="030F0702030302020204" pitchFamily="66" charset="0"/>
                <a:cs typeface="Calibri" panose="020F0502020204030204" pitchFamily="34" charset="0"/>
              </a:rPr>
              <a:t>lebih</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luwes</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sesuai</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dengan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tuntutan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lapangan</a:t>
            </a:r>
            <a:r>
              <a:rPr lang="en-US" sz="4000" dirty="0">
                <a:solidFill>
                  <a:schemeClr val="tx1"/>
                </a:solidFill>
                <a:latin typeface="Comic Sans MS" panose="030F0702030302020204" pitchFamily="66" charset="0"/>
                <a:cs typeface="Calibri" panose="020F0502020204030204" pitchFamily="34" charset="0"/>
              </a:rPr>
              <a:t> </a:t>
            </a:r>
            <a:r>
              <a:rPr lang="en-US" sz="4000" dirty="0" err="1">
                <a:solidFill>
                  <a:schemeClr val="tx1"/>
                </a:solidFill>
                <a:latin typeface="Comic Sans MS" panose="030F0702030302020204" pitchFamily="66" charset="0"/>
                <a:cs typeface="Calibri" panose="020F0502020204030204" pitchFamily="34" charset="0"/>
              </a:rPr>
              <a:t>kerja</a:t>
            </a:r>
            <a:r>
              <a:rPr lang="en-US" sz="4000" dirty="0">
                <a:solidFill>
                  <a:schemeClr val="tx1"/>
                </a:solidFill>
                <a:latin typeface="Comic Sans MS" panose="030F0702030302020204" pitchFamily="66" charset="0"/>
                <a:cs typeface="Calibri" panose="020F0502020204030204" pitchFamily="34" charset="0"/>
              </a:rPr>
              <a:t>.</a:t>
            </a:r>
          </a:p>
          <a:p>
            <a:pPr marL="651510" indent="-514350">
              <a:buAutoNum type="alphaLcPeriod"/>
            </a:pPr>
            <a:endParaRPr lang="en-US" sz="4000" dirty="0"/>
          </a:p>
          <a:p>
            <a:pPr marL="0" indent="0">
              <a:buNone/>
            </a:pPr>
            <a:endParaRPr lang="en-US" sz="3400" b="1" dirty="0">
              <a:solidFill>
                <a:schemeClr val="tx1"/>
              </a:solidFill>
              <a:latin typeface="Comic Sans MS" panose="030F0702030302020204" pitchFamily="66" charset="0"/>
            </a:endParaRPr>
          </a:p>
          <a:p>
            <a:endParaRPr lang="en-US" sz="3400" b="1" dirty="0">
              <a:solidFill>
                <a:schemeClr val="tx1"/>
              </a:solidFill>
              <a:latin typeface="Comic Sans MS" panose="030F0702030302020204" pitchFamily="66" charset="0"/>
            </a:endParaRPr>
          </a:p>
          <a:p>
            <a:pPr marL="0" indent="0">
              <a:buNone/>
            </a:pPr>
            <a:endParaRPr lang="en-ID" sz="2800" dirty="0"/>
          </a:p>
        </p:txBody>
      </p:sp>
    </p:spTree>
    <p:extLst>
      <p:ext uri="{BB962C8B-B14F-4D97-AF65-F5344CB8AC3E}">
        <p14:creationId xmlns:p14="http://schemas.microsoft.com/office/powerpoint/2010/main" val="17607145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800" b="1" dirty="0" err="1">
                <a:solidFill>
                  <a:schemeClr val="tx1"/>
                </a:solidFill>
                <a:latin typeface="Comic Sans MS" panose="030F0702030302020204" pitchFamily="66" charset="0"/>
              </a:rPr>
              <a:t>FLEKSIBILITAS</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KEWENANGAN</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LULUSAN</a:t>
            </a:r>
            <a:br>
              <a:rPr lang="en-US" sz="2800" b="1" dirty="0">
                <a:solidFill>
                  <a:schemeClr val="tx1"/>
                </a:solidFill>
                <a:latin typeface="Comic Sans MS" panose="030F0702030302020204" pitchFamily="66" charset="0"/>
              </a:rPr>
            </a:b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a:p>
            <a:pPr marL="137160" indent="0">
              <a:buNone/>
            </a:pPr>
            <a:r>
              <a:rPr lang="en-US" sz="2400" b="1" dirty="0" err="1">
                <a:solidFill>
                  <a:schemeClr val="tx1"/>
                </a:solidFill>
                <a:latin typeface="Comic Sans MS" panose="030F0702030302020204" pitchFamily="66" charset="0"/>
                <a:cs typeface="Calibri" panose="020F0502020204030204" pitchFamily="34" charset="0"/>
              </a:rPr>
              <a:t>Fleksibilitas</a:t>
            </a:r>
            <a:r>
              <a:rPr lang="en-US" sz="2400" b="1" dirty="0">
                <a:solidFill>
                  <a:schemeClr val="tx1"/>
                </a:solidFill>
                <a:latin typeface="Comic Sans MS" panose="030F0702030302020204" pitchFamily="66" charset="0"/>
                <a:cs typeface="Calibri" panose="020F0502020204030204" pitchFamily="34" charset="0"/>
              </a:rPr>
              <a:t> Horizontal:  </a:t>
            </a:r>
            <a:r>
              <a:rPr lang="en-US" sz="2400" dirty="0" err="1">
                <a:solidFill>
                  <a:schemeClr val="tx1"/>
                </a:solidFill>
                <a:latin typeface="Comic Sans MS" panose="030F0702030302020204" pitchFamily="66" charset="0"/>
                <a:cs typeface="Calibri" panose="020F0502020204030204" pitchFamily="34" charset="0"/>
              </a:rPr>
              <a:t>lulusan</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memiliki</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kemampuan</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mengajarkan</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sekurang-kurangnya</a:t>
            </a:r>
            <a:r>
              <a:rPr lang="en-US" sz="2400" dirty="0">
                <a:solidFill>
                  <a:schemeClr val="tx1"/>
                </a:solidFill>
                <a:latin typeface="Comic Sans MS" panose="030F0702030302020204" pitchFamily="66" charset="0"/>
                <a:cs typeface="Calibri" panose="020F0502020204030204" pitchFamily="34" charset="0"/>
              </a:rPr>
              <a:t> 1 </a:t>
            </a:r>
            <a:r>
              <a:rPr lang="en-US" sz="2400" dirty="0" err="1">
                <a:solidFill>
                  <a:schemeClr val="tx1"/>
                </a:solidFill>
                <a:latin typeface="Comic Sans MS" panose="030F0702030302020204" pitchFamily="66" charset="0"/>
                <a:cs typeface="Calibri" panose="020F0502020204030204" pitchFamily="34" charset="0"/>
              </a:rPr>
              <a:t>bidang</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studi</a:t>
            </a:r>
            <a:r>
              <a:rPr lang="en-US" sz="2400" dirty="0">
                <a:solidFill>
                  <a:schemeClr val="tx1"/>
                </a:solidFill>
                <a:latin typeface="Comic Sans MS" panose="030F0702030302020204" pitchFamily="66" charset="0"/>
                <a:cs typeface="Calibri" panose="020F0502020204030204" pitchFamily="34" charset="0"/>
              </a:rPr>
              <a:t> di </a:t>
            </a:r>
            <a:r>
              <a:rPr lang="en-US" sz="2400" dirty="0" err="1">
                <a:solidFill>
                  <a:schemeClr val="tx1"/>
                </a:solidFill>
                <a:latin typeface="Comic Sans MS" panose="030F0702030302020204" pitchFamily="66" charset="0"/>
                <a:cs typeface="Calibri" panose="020F0502020204030204" pitchFamily="34" charset="0"/>
              </a:rPr>
              <a:t>luar</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bidang</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utamanya</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pada</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jenjang</a:t>
            </a:r>
            <a:r>
              <a:rPr lang="en-US" sz="2400" dirty="0">
                <a:solidFill>
                  <a:schemeClr val="tx1"/>
                </a:solidFill>
                <a:latin typeface="Comic Sans MS" panose="030F0702030302020204" pitchFamily="66" charset="0"/>
                <a:cs typeface="Calibri" panose="020F0502020204030204" pitchFamily="34" charset="0"/>
              </a:rPr>
              <a:t> </a:t>
            </a:r>
            <a:r>
              <a:rPr lang="en-US" sz="2400" dirty="0" err="1">
                <a:solidFill>
                  <a:schemeClr val="tx1"/>
                </a:solidFill>
                <a:latin typeface="Comic Sans MS" panose="030F0702030302020204" pitchFamily="66" charset="0"/>
                <a:cs typeface="Calibri" panose="020F0502020204030204" pitchFamily="34" charset="0"/>
              </a:rPr>
              <a:t>pendidikan</a:t>
            </a:r>
            <a:r>
              <a:rPr lang="en-US" sz="2400" dirty="0">
                <a:solidFill>
                  <a:schemeClr val="tx1"/>
                </a:solidFill>
                <a:latin typeface="Comic Sans MS" panose="030F0702030302020204" pitchFamily="66" charset="0"/>
                <a:cs typeface="Calibri" panose="020F0502020204030204" pitchFamily="34" charset="0"/>
              </a:rPr>
              <a:t> yang </a:t>
            </a:r>
            <a:r>
              <a:rPr lang="en-US" sz="2400" dirty="0" err="1">
                <a:solidFill>
                  <a:schemeClr val="tx1"/>
                </a:solidFill>
                <a:latin typeface="Comic Sans MS" panose="030F0702030302020204" pitchFamily="66" charset="0"/>
                <a:cs typeface="Calibri" panose="020F0502020204030204" pitchFamily="34" charset="0"/>
              </a:rPr>
              <a:t>sama</a:t>
            </a:r>
            <a:r>
              <a:rPr lang="en-US" sz="3100" dirty="0">
                <a:solidFill>
                  <a:schemeClr val="tx1"/>
                </a:solidFill>
                <a:latin typeface="Comic Sans MS" panose="030F0702030302020204" pitchFamily="66" charset="0"/>
                <a:cs typeface="Calibri" panose="020F0502020204030204" pitchFamily="34" charset="0"/>
              </a:rPr>
              <a:t>.</a:t>
            </a:r>
          </a:p>
          <a:p>
            <a:pPr marL="137160" indent="0">
              <a:buNone/>
            </a:pPr>
            <a:endParaRPr lang="en-US" sz="3100" dirty="0">
              <a:solidFill>
                <a:schemeClr val="tx1"/>
              </a:solidFill>
              <a:latin typeface="Comic Sans MS" panose="030F0702030302020204" pitchFamily="66" charset="0"/>
              <a:cs typeface="Calibri" panose="020F0502020204030204" pitchFamily="34" charset="0"/>
            </a:endParaRPr>
          </a:p>
          <a:p>
            <a:pPr marL="137160" indent="0">
              <a:buNone/>
            </a:pPr>
            <a:endParaRPr lang="en-US" sz="3100" dirty="0">
              <a:solidFill>
                <a:schemeClr val="tx1"/>
              </a:solidFill>
              <a:latin typeface="Comic Sans MS" panose="030F0702030302020204" pitchFamily="66" charset="0"/>
              <a:cs typeface="Calibri" panose="020F0502020204030204" pitchFamily="34" charset="0"/>
            </a:endParaRPr>
          </a:p>
          <a:p>
            <a:pPr marL="651510" indent="-514350">
              <a:buAutoNum type="alphaLcPeriod"/>
            </a:pPr>
            <a:endParaRPr lang="en-US" sz="4000" dirty="0"/>
          </a:p>
          <a:p>
            <a:pPr marL="0" indent="0">
              <a:buNone/>
            </a:pPr>
            <a:endParaRPr lang="en-US" sz="3400" b="1" dirty="0">
              <a:solidFill>
                <a:schemeClr val="tx1"/>
              </a:solidFill>
              <a:latin typeface="Comic Sans MS" panose="030F0702030302020204" pitchFamily="66" charset="0"/>
            </a:endParaRPr>
          </a:p>
          <a:p>
            <a:endParaRPr lang="en-US" sz="3400" b="1" dirty="0">
              <a:solidFill>
                <a:schemeClr val="tx1"/>
              </a:solidFill>
              <a:latin typeface="Comic Sans MS" panose="030F0702030302020204" pitchFamily="66" charset="0"/>
            </a:endParaRPr>
          </a:p>
          <a:p>
            <a:pPr marL="0" indent="0">
              <a:buNone/>
            </a:pPr>
            <a:endParaRPr lang="en-ID" sz="2800" dirty="0"/>
          </a:p>
        </p:txBody>
      </p:sp>
      <p:sp>
        <p:nvSpPr>
          <p:cNvPr id="4" name="Rectangle 3"/>
          <p:cNvSpPr/>
          <p:nvPr/>
        </p:nvSpPr>
        <p:spPr>
          <a:xfrm>
            <a:off x="3515933" y="2644644"/>
            <a:ext cx="8335344" cy="1200329"/>
          </a:xfrm>
          <a:prstGeom prst="rect">
            <a:avLst/>
          </a:prstGeom>
        </p:spPr>
        <p:txBody>
          <a:bodyPr wrap="square">
            <a:spAutoFit/>
          </a:bodyPr>
          <a:lstStyle/>
          <a:p>
            <a:pPr marL="137160"/>
            <a:r>
              <a:rPr lang="en-US" sz="2400" b="1" dirty="0" err="1">
                <a:latin typeface="Comic Sans MS" panose="030F0702030302020204" pitchFamily="66" charset="0"/>
                <a:cs typeface="Calibri" panose="020F0502020204030204" pitchFamily="34" charset="0"/>
              </a:rPr>
              <a:t>Fleksibilitas</a:t>
            </a:r>
            <a:r>
              <a:rPr lang="en-US" sz="2400" b="1" dirty="0">
                <a:latin typeface="Comic Sans MS" panose="030F0702030302020204" pitchFamily="66" charset="0"/>
                <a:cs typeface="Calibri" panose="020F0502020204030204" pitchFamily="34" charset="0"/>
              </a:rPr>
              <a:t> </a:t>
            </a:r>
            <a:r>
              <a:rPr lang="en-US" sz="2400" b="1" dirty="0" err="1">
                <a:latin typeface="Comic Sans MS" panose="030F0702030302020204" pitchFamily="66" charset="0"/>
                <a:cs typeface="Calibri" panose="020F0502020204030204" pitchFamily="34" charset="0"/>
              </a:rPr>
              <a:t>Vertikal</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lulusan</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memiliki</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kemampuan</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mengajarkan</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suatu</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bidang</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studi</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pada</a:t>
            </a:r>
            <a:r>
              <a:rPr lang="en-US" sz="2400" dirty="0">
                <a:latin typeface="Comic Sans MS" panose="030F0702030302020204" pitchFamily="66" charset="0"/>
                <a:cs typeface="Calibri" panose="020F0502020204030204" pitchFamily="34" charset="0"/>
              </a:rPr>
              <a:t> l	</a:t>
            </a:r>
            <a:r>
              <a:rPr lang="en-US" sz="2400" dirty="0" err="1">
                <a:latin typeface="Comic Sans MS" panose="030F0702030302020204" pitchFamily="66" charset="0"/>
                <a:cs typeface="Calibri" panose="020F0502020204030204" pitchFamily="34" charset="0"/>
              </a:rPr>
              <a:t>ebih</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dari</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satu</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jenjang</a:t>
            </a:r>
            <a:r>
              <a:rPr lang="en-US" sz="2400" dirty="0">
                <a:latin typeface="Comic Sans MS" panose="030F0702030302020204" pitchFamily="66" charset="0"/>
                <a:cs typeface="Calibri" panose="020F0502020204030204" pitchFamily="34" charset="0"/>
              </a:rPr>
              <a:t> 	</a:t>
            </a:r>
            <a:r>
              <a:rPr lang="en-US" sz="2400" dirty="0" err="1">
                <a:latin typeface="Comic Sans MS" panose="030F0702030302020204" pitchFamily="66" charset="0"/>
                <a:cs typeface="Calibri" panose="020F0502020204030204" pitchFamily="34" charset="0"/>
              </a:rPr>
              <a:t>pendidikan</a:t>
            </a:r>
            <a:r>
              <a:rPr lang="en-US" sz="2400" dirty="0">
                <a:latin typeface="Comic Sans MS" panose="030F0702030302020204" pitchFamily="66" charset="0"/>
                <a:cs typeface="Calibri" panose="020F0502020204030204" pitchFamily="34" charset="0"/>
              </a:rPr>
              <a:t>.</a:t>
            </a:r>
          </a:p>
        </p:txBody>
      </p:sp>
      <p:sp>
        <p:nvSpPr>
          <p:cNvPr id="5" name="Rectangle 4"/>
          <p:cNvSpPr/>
          <p:nvPr/>
        </p:nvSpPr>
        <p:spPr>
          <a:xfrm>
            <a:off x="3515933" y="4101302"/>
            <a:ext cx="8335344" cy="1692771"/>
          </a:xfrm>
          <a:prstGeom prst="rect">
            <a:avLst/>
          </a:prstGeom>
        </p:spPr>
        <p:txBody>
          <a:bodyPr wrap="square">
            <a:spAutoFit/>
          </a:bodyPr>
          <a:lstStyle/>
          <a:p>
            <a:pPr marL="137160"/>
            <a:r>
              <a:rPr lang="en-US" sz="2400" b="1" dirty="0" err="1">
                <a:latin typeface="Comic Sans MS" panose="030F0702030302020204" pitchFamily="66" charset="0"/>
                <a:cs typeface="Calibri" panose="020F0502020204030204" pitchFamily="34" charset="0"/>
              </a:rPr>
              <a:t>Fleksibilitas</a:t>
            </a:r>
            <a:r>
              <a:rPr lang="en-US" sz="2400" b="1" dirty="0">
                <a:latin typeface="Comic Sans MS" panose="030F0702030302020204" pitchFamily="66" charset="0"/>
                <a:cs typeface="Calibri" panose="020F0502020204030204" pitchFamily="34" charset="0"/>
              </a:rPr>
              <a:t> </a:t>
            </a:r>
            <a:r>
              <a:rPr lang="en-US" sz="2400" b="1" dirty="0" err="1">
                <a:latin typeface="Comic Sans MS" panose="030F0702030302020204" pitchFamily="66" charset="0"/>
                <a:cs typeface="Calibri" panose="020F0502020204030204" pitchFamily="34" charset="0"/>
              </a:rPr>
              <a:t>Pararel</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lulusan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memiliki</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dua</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bidang</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keahlian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misalnya</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bidang</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kependidikan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dan</a:t>
            </a:r>
            <a:r>
              <a:rPr lang="en-US" sz="2000" dirty="0">
                <a:latin typeface="Comic Sans MS" panose="030F0702030302020204" pitchFamily="66" charset="0"/>
                <a:cs typeface="Calibri" panose="020F0502020204030204" pitchFamily="34" charset="0"/>
              </a:rPr>
              <a:t> non-</a:t>
            </a:r>
            <a:r>
              <a:rPr lang="en-US" sz="2000" dirty="0" err="1">
                <a:latin typeface="Comic Sans MS" panose="030F0702030302020204" pitchFamily="66" charset="0"/>
                <a:cs typeface="Calibri" panose="020F0502020204030204" pitchFamily="34" charset="0"/>
              </a:rPr>
              <a:t>kependidikan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dalam</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bidang</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studi</a:t>
            </a:r>
            <a:r>
              <a:rPr lang="en-US" sz="2000" dirty="0">
                <a:latin typeface="Comic Sans MS" panose="030F0702030302020204" pitchFamily="66" charset="0"/>
                <a:cs typeface="Calibri" panose="020F0502020204030204" pitchFamily="34" charset="0"/>
              </a:rPr>
              <a:t> yang 	</a:t>
            </a:r>
            <a:r>
              <a:rPr lang="en-US" sz="2000" dirty="0" err="1">
                <a:latin typeface="Comic Sans MS" panose="030F0702030302020204" pitchFamily="66" charset="0"/>
                <a:cs typeface="Calibri" panose="020F0502020204030204" pitchFamily="34" charset="0"/>
              </a:rPr>
              <a:t>sama</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bidang</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kependidikan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bahasa</a:t>
            </a:r>
            <a:r>
              <a:rPr lang="en-US" sz="2000" dirty="0">
                <a:latin typeface="Comic Sans MS" panose="030F0702030302020204" pitchFamily="66" charset="0"/>
                <a:cs typeface="Calibri" panose="020F0502020204030204" pitchFamily="34" charset="0"/>
              </a:rPr>
              <a:t> Arab </a:t>
            </a:r>
            <a:r>
              <a:rPr lang="en-US" sz="2000" dirty="0" err="1">
                <a:latin typeface="Comic Sans MS" panose="030F0702030302020204" pitchFamily="66" charset="0"/>
                <a:cs typeface="Calibri" panose="020F0502020204030204" pitchFamily="34" charset="0"/>
              </a:rPr>
              <a:t>dan</a:t>
            </a:r>
            <a:r>
              <a:rPr lang="en-US" sz="2000" dirty="0">
                <a:latin typeface="Comic Sans MS" panose="030F0702030302020204" pitchFamily="66" charset="0"/>
                <a:cs typeface="Calibri" panose="020F0502020204030204" pitchFamily="34" charset="0"/>
              </a:rPr>
              <a:t> 	</a:t>
            </a:r>
            <a:r>
              <a:rPr lang="en-US" sz="2000" dirty="0" err="1">
                <a:latin typeface="Comic Sans MS" panose="030F0702030302020204" pitchFamily="66" charset="0"/>
                <a:cs typeface="Calibri" panose="020F0502020204030204" pitchFamily="34" charset="0"/>
              </a:rPr>
              <a:t>bidang</a:t>
            </a:r>
            <a:r>
              <a:rPr lang="en-US" sz="2000" dirty="0">
                <a:latin typeface="Comic Sans MS" panose="030F0702030302020204" pitchFamily="66" charset="0"/>
                <a:cs typeface="Calibri" panose="020F0502020204030204" pitchFamily="34" charset="0"/>
              </a:rPr>
              <a:t> linguistic/</a:t>
            </a:r>
            <a:r>
              <a:rPr lang="en-US" sz="2000" dirty="0" err="1">
                <a:latin typeface="Comic Sans MS" panose="030F0702030302020204" pitchFamily="66" charset="0"/>
                <a:cs typeface="Calibri" panose="020F0502020204030204" pitchFamily="34" charset="0"/>
              </a:rPr>
              <a:t>sastra</a:t>
            </a:r>
            <a:r>
              <a:rPr lang="en-US" sz="2000" dirty="0">
                <a:latin typeface="Comic Sans MS" panose="030F0702030302020204" pitchFamily="66" charset="0"/>
                <a:cs typeface="Calibri" panose="020F0502020204030204" pitchFamily="34" charset="0"/>
              </a:rPr>
              <a:t>/</a:t>
            </a:r>
            <a:r>
              <a:rPr lang="en-US" sz="2000" dirty="0" err="1">
                <a:latin typeface="Comic Sans MS" panose="030F0702030302020204" pitchFamily="66" charset="0"/>
                <a:cs typeface="Calibri" panose="020F0502020204030204" pitchFamily="34" charset="0"/>
              </a:rPr>
              <a:t>kaligtafi</a:t>
            </a:r>
            <a:r>
              <a:rPr lang="en-US" sz="2000" dirty="0">
                <a:latin typeface="Comic Sans MS" panose="030F0702030302020204" pitchFamily="66" charset="0"/>
                <a:cs typeface="Calibri" panose="020F0502020204030204" pitchFamily="34" charset="0"/>
              </a:rPr>
              <a:t> Arab, </a:t>
            </a:r>
            <a:r>
              <a:rPr lang="en-US" sz="2000" dirty="0" err="1">
                <a:latin typeface="Comic Sans MS" panose="030F0702030302020204" pitchFamily="66" charset="0"/>
                <a:cs typeface="Calibri" panose="020F0502020204030204" pitchFamily="34" charset="0"/>
              </a:rPr>
              <a:t>dll</a:t>
            </a:r>
            <a:r>
              <a:rPr lang="en-US" sz="2000" dirty="0">
                <a:latin typeface="Comic Sans MS" panose="030F0702030302020204" pitchFamily="66" charset="0"/>
                <a:cs typeface="Calibri" panose="020F0502020204030204" pitchFamily="34" charset="0"/>
              </a:rPr>
              <a:t>)</a:t>
            </a:r>
          </a:p>
          <a:p>
            <a:pPr marL="137160"/>
            <a:endParaRPr lang="en-US" sz="2000" dirty="0">
              <a:latin typeface="Comic Sans MS" panose="030F0702030302020204" pitchFamily="66" charset="0"/>
              <a:cs typeface="Calibri" panose="020F0502020204030204" pitchFamily="34" charset="0"/>
            </a:endParaRPr>
          </a:p>
        </p:txBody>
      </p:sp>
    </p:spTree>
    <p:extLst>
      <p:ext uri="{BB962C8B-B14F-4D97-AF65-F5344CB8AC3E}">
        <p14:creationId xmlns:p14="http://schemas.microsoft.com/office/powerpoint/2010/main" val="9262471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23823" y="94132"/>
            <a:ext cx="8547279" cy="6503831"/>
          </a:xfrm>
        </p:spPr>
        <p:style>
          <a:lnRef idx="2">
            <a:schemeClr val="accent1">
              <a:shade val="50000"/>
            </a:schemeClr>
          </a:lnRef>
          <a:fillRef idx="1">
            <a:schemeClr val="accent1"/>
          </a:fillRef>
          <a:effectRef idx="0">
            <a:schemeClr val="accent1"/>
          </a:effectRef>
          <a:fontRef idx="minor">
            <a:schemeClr val="lt1"/>
          </a:fontRef>
        </p:style>
        <p:txBody>
          <a:bodyPr/>
          <a:lstStyle/>
          <a:p>
            <a:pPr marL="0" indent="0">
              <a:buNone/>
            </a:pPr>
            <a:endParaRPr lang="en-US" dirty="0"/>
          </a:p>
        </p:txBody>
      </p:sp>
      <p:sp>
        <p:nvSpPr>
          <p:cNvPr id="4" name="Rounded Rectangle 3"/>
          <p:cNvSpPr/>
          <p:nvPr/>
        </p:nvSpPr>
        <p:spPr>
          <a:xfrm>
            <a:off x="3769216" y="299589"/>
            <a:ext cx="2743200"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err="1">
                <a:solidFill>
                  <a:schemeClr val="tx1"/>
                </a:solidFill>
                <a:latin typeface="Comic Sans MS" panose="030F0702030302020204" pitchFamily="66" charset="0"/>
              </a:rPr>
              <a:t>VISI</a:t>
            </a:r>
            <a:r>
              <a:rPr lang="en-ID" b="1" dirty="0">
                <a:solidFill>
                  <a:schemeClr val="tx1"/>
                </a:solidFill>
                <a:latin typeface="Comic Sans MS" panose="030F0702030302020204" pitchFamily="66" charset="0"/>
              </a:rPr>
              <a:t>, </a:t>
            </a:r>
            <a:r>
              <a:rPr lang="en-ID" b="1" dirty="0" err="1">
                <a:solidFill>
                  <a:schemeClr val="tx1"/>
                </a:solidFill>
                <a:latin typeface="Comic Sans MS" panose="030F0702030302020204" pitchFamily="66" charset="0"/>
              </a:rPr>
              <a:t>MISI</a:t>
            </a:r>
            <a:r>
              <a:rPr lang="en-ID" b="1" dirty="0">
                <a:solidFill>
                  <a:schemeClr val="tx1"/>
                </a:solidFill>
                <a:latin typeface="Comic Sans MS" panose="030F0702030302020204" pitchFamily="66" charset="0"/>
              </a:rPr>
              <a:t>, </a:t>
            </a:r>
            <a:r>
              <a:rPr lang="en-ID" b="1" dirty="0" err="1">
                <a:solidFill>
                  <a:schemeClr val="tx1"/>
                </a:solidFill>
                <a:latin typeface="Comic Sans MS" panose="030F0702030302020204" pitchFamily="66" charset="0"/>
              </a:rPr>
              <a:t>TUJUAN</a:t>
            </a:r>
            <a:r>
              <a:rPr lang="en-ID" b="1" dirty="0">
                <a:solidFill>
                  <a:schemeClr val="tx1"/>
                </a:solidFill>
                <a:latin typeface="Comic Sans MS" panose="030F0702030302020204" pitchFamily="66" charset="0"/>
              </a:rPr>
              <a:t>, </a:t>
            </a:r>
            <a:r>
              <a:rPr lang="en-ID" b="1" dirty="0" err="1">
                <a:solidFill>
                  <a:schemeClr val="tx1"/>
                </a:solidFill>
                <a:latin typeface="Comic Sans MS" panose="030F0702030302020204" pitchFamily="66" charset="0"/>
              </a:rPr>
              <a:t>SASARAN</a:t>
            </a:r>
            <a:endParaRPr lang="en-US" b="1" dirty="0">
              <a:solidFill>
                <a:schemeClr val="tx1"/>
              </a:solidFill>
              <a:latin typeface="Comic Sans MS" panose="030F0702030302020204" pitchFamily="66" charset="0"/>
            </a:endParaRPr>
          </a:p>
        </p:txBody>
      </p:sp>
      <p:sp>
        <p:nvSpPr>
          <p:cNvPr id="5" name="Rounded Rectangle 4"/>
          <p:cNvSpPr/>
          <p:nvPr/>
        </p:nvSpPr>
        <p:spPr>
          <a:xfrm>
            <a:off x="3769216" y="1513423"/>
            <a:ext cx="2743200" cy="824248"/>
          </a:xfrm>
          <a:prstGeom prst="roundRect">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en-ID" b="1" dirty="0" err="1">
                <a:solidFill>
                  <a:srgbClr val="002060"/>
                </a:solidFill>
                <a:latin typeface="Comic Sans MS" panose="030F0702030302020204" pitchFamily="66" charset="0"/>
              </a:rPr>
              <a:t>PROFIL</a:t>
            </a:r>
            <a:r>
              <a:rPr lang="en-ID" b="1" dirty="0">
                <a:solidFill>
                  <a:srgbClr val="002060"/>
                </a:solidFill>
                <a:latin typeface="Comic Sans MS" panose="030F0702030302020204" pitchFamily="66" charset="0"/>
              </a:rPr>
              <a:t> </a:t>
            </a:r>
            <a:r>
              <a:rPr lang="en-ID" b="1" dirty="0" err="1">
                <a:solidFill>
                  <a:srgbClr val="002060"/>
                </a:solidFill>
                <a:latin typeface="Comic Sans MS" panose="030F0702030302020204" pitchFamily="66" charset="0"/>
              </a:rPr>
              <a:t>LULUSAN</a:t>
            </a:r>
            <a:endParaRPr lang="en-US" b="1" dirty="0">
              <a:solidFill>
                <a:srgbClr val="002060"/>
              </a:solidFill>
              <a:latin typeface="Comic Sans MS" panose="030F0702030302020204" pitchFamily="66" charset="0"/>
            </a:endParaRPr>
          </a:p>
        </p:txBody>
      </p:sp>
      <p:sp>
        <p:nvSpPr>
          <p:cNvPr id="6" name="Rounded Rectangle 5"/>
          <p:cNvSpPr/>
          <p:nvPr/>
        </p:nvSpPr>
        <p:spPr>
          <a:xfrm>
            <a:off x="4717777" y="2838163"/>
            <a:ext cx="1756105" cy="87638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a:latin typeface="Comic Sans MS" panose="030F0702030302020204" pitchFamily="66" charset="0"/>
              </a:rPr>
              <a:t>01. </a:t>
            </a:r>
            <a:endParaRPr lang="ar-EG" b="1" dirty="0">
              <a:latin typeface="Comic Sans MS" panose="030F0702030302020204" pitchFamily="66" charset="0"/>
            </a:endParaRPr>
          </a:p>
          <a:p>
            <a:pPr algn="ctr"/>
            <a:r>
              <a:rPr lang="en-ID" b="1" dirty="0" err="1">
                <a:latin typeface="Comic Sans MS" panose="030F0702030302020204" pitchFamily="66" charset="0"/>
              </a:rPr>
              <a:t>SCPL</a:t>
            </a:r>
            <a:r>
              <a:rPr lang="en-ID" b="1" dirty="0">
                <a:latin typeface="Comic Sans MS" panose="030F0702030302020204" pitchFamily="66" charset="0"/>
              </a:rPr>
              <a:t> </a:t>
            </a:r>
            <a:r>
              <a:rPr lang="en-ID" b="1" dirty="0" err="1">
                <a:latin typeface="Comic Sans MS" panose="030F0702030302020204" pitchFamily="66" charset="0"/>
              </a:rPr>
              <a:t>SIKAP</a:t>
            </a:r>
            <a:endParaRPr lang="en-ID" b="1" dirty="0">
              <a:latin typeface="Comic Sans MS" panose="030F0702030302020204" pitchFamily="66" charset="0"/>
            </a:endParaRPr>
          </a:p>
        </p:txBody>
      </p:sp>
      <p:sp>
        <p:nvSpPr>
          <p:cNvPr id="7" name="Rounded Rectangle 6"/>
          <p:cNvSpPr/>
          <p:nvPr/>
        </p:nvSpPr>
        <p:spPr>
          <a:xfrm>
            <a:off x="4719996" y="3714548"/>
            <a:ext cx="1713032"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a:latin typeface="Comic Sans MS" panose="030F0702030302020204" pitchFamily="66" charset="0"/>
              </a:rPr>
              <a:t>02. </a:t>
            </a:r>
          </a:p>
          <a:p>
            <a:pPr algn="ctr"/>
            <a:r>
              <a:rPr lang="en-ID" b="1" dirty="0" err="1">
                <a:latin typeface="Comic Sans MS" panose="030F0702030302020204" pitchFamily="66" charset="0"/>
              </a:rPr>
              <a:t>SCPL</a:t>
            </a:r>
            <a:r>
              <a:rPr lang="en-ID" b="1" dirty="0">
                <a:latin typeface="Comic Sans MS" panose="030F0702030302020204" pitchFamily="66" charset="0"/>
              </a:rPr>
              <a:t> </a:t>
            </a:r>
            <a:r>
              <a:rPr lang="en-ID" b="1" dirty="0" err="1">
                <a:latin typeface="Comic Sans MS" panose="030F0702030302020204" pitchFamily="66" charset="0"/>
              </a:rPr>
              <a:t>PENGET</a:t>
            </a:r>
            <a:endParaRPr lang="en-US" b="1" dirty="0">
              <a:latin typeface="Comic Sans MS" panose="030F0702030302020204" pitchFamily="66" charset="0"/>
            </a:endParaRPr>
          </a:p>
        </p:txBody>
      </p:sp>
      <p:sp>
        <p:nvSpPr>
          <p:cNvPr id="8" name="Rounded Rectangle 7"/>
          <p:cNvSpPr/>
          <p:nvPr/>
        </p:nvSpPr>
        <p:spPr>
          <a:xfrm>
            <a:off x="4716482" y="4531971"/>
            <a:ext cx="1756105"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a:latin typeface="Comic Sans MS" panose="030F0702030302020204" pitchFamily="66" charset="0"/>
              </a:rPr>
              <a:t>03.</a:t>
            </a:r>
          </a:p>
          <a:p>
            <a:pPr algn="ctr"/>
            <a:r>
              <a:rPr lang="en-ID" b="1" dirty="0" err="1">
                <a:latin typeface="Comic Sans MS" panose="030F0702030302020204" pitchFamily="66" charset="0"/>
              </a:rPr>
              <a:t>SCPL</a:t>
            </a:r>
            <a:r>
              <a:rPr lang="en-ID" b="1" dirty="0">
                <a:latin typeface="Comic Sans MS" panose="030F0702030302020204" pitchFamily="66" charset="0"/>
              </a:rPr>
              <a:t> </a:t>
            </a:r>
            <a:r>
              <a:rPr lang="en-ID" b="1" dirty="0" err="1">
                <a:latin typeface="Comic Sans MS" panose="030F0702030302020204" pitchFamily="66" charset="0"/>
              </a:rPr>
              <a:t>KETER</a:t>
            </a:r>
            <a:r>
              <a:rPr lang="en-ID" b="1" dirty="0">
                <a:latin typeface="Comic Sans MS" panose="030F0702030302020204" pitchFamily="66" charset="0"/>
              </a:rPr>
              <a:t>. </a:t>
            </a:r>
            <a:r>
              <a:rPr lang="en-ID" b="1" dirty="0" err="1">
                <a:latin typeface="Comic Sans MS" panose="030F0702030302020204" pitchFamily="66" charset="0"/>
              </a:rPr>
              <a:t>UMUM</a:t>
            </a:r>
            <a:endParaRPr lang="en-US" b="1" dirty="0">
              <a:latin typeface="Comic Sans MS" panose="030F0702030302020204" pitchFamily="66" charset="0"/>
            </a:endParaRPr>
          </a:p>
        </p:txBody>
      </p:sp>
      <p:sp>
        <p:nvSpPr>
          <p:cNvPr id="9" name="Rounded Rectangle 8"/>
          <p:cNvSpPr/>
          <p:nvPr/>
        </p:nvSpPr>
        <p:spPr>
          <a:xfrm>
            <a:off x="4702867" y="5405477"/>
            <a:ext cx="1763772"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a:latin typeface="Comic Sans MS" panose="030F0702030302020204" pitchFamily="66" charset="0"/>
              </a:rPr>
              <a:t>04.</a:t>
            </a:r>
          </a:p>
          <a:p>
            <a:pPr algn="ctr"/>
            <a:r>
              <a:rPr lang="en-ID" b="1" dirty="0" err="1">
                <a:latin typeface="Comic Sans MS" panose="030F0702030302020204" pitchFamily="66" charset="0"/>
              </a:rPr>
              <a:t>SCPL</a:t>
            </a:r>
            <a:r>
              <a:rPr lang="en-ID" b="1" dirty="0">
                <a:latin typeface="Comic Sans MS" panose="030F0702030302020204" pitchFamily="66" charset="0"/>
              </a:rPr>
              <a:t> </a:t>
            </a:r>
            <a:r>
              <a:rPr lang="en-ID" b="1" dirty="0" err="1">
                <a:latin typeface="Comic Sans MS" panose="030F0702030302020204" pitchFamily="66" charset="0"/>
              </a:rPr>
              <a:t>KETER</a:t>
            </a:r>
            <a:r>
              <a:rPr lang="en-ID" b="1" dirty="0">
                <a:latin typeface="Comic Sans MS" panose="030F0702030302020204" pitchFamily="66" charset="0"/>
              </a:rPr>
              <a:t>, </a:t>
            </a:r>
            <a:r>
              <a:rPr lang="en-ID" b="1" dirty="0" err="1">
                <a:latin typeface="Comic Sans MS" panose="030F0702030302020204" pitchFamily="66" charset="0"/>
              </a:rPr>
              <a:t>KHUSUS</a:t>
            </a:r>
            <a:endParaRPr lang="en-US" b="1" dirty="0">
              <a:latin typeface="Comic Sans MS" panose="030F0702030302020204" pitchFamily="66" charset="0"/>
            </a:endParaRPr>
          </a:p>
        </p:txBody>
      </p:sp>
      <p:sp>
        <p:nvSpPr>
          <p:cNvPr id="10" name="Rounded Rectangle 9"/>
          <p:cNvSpPr/>
          <p:nvPr/>
        </p:nvSpPr>
        <p:spPr>
          <a:xfrm>
            <a:off x="7128991" y="1505708"/>
            <a:ext cx="1820215"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dirty="0">
                <a:latin typeface="Comic Sans MS" panose="030F0702030302020204" pitchFamily="66" charset="0"/>
              </a:rPr>
              <a:t>LO </a:t>
            </a:r>
            <a:r>
              <a:rPr lang="en-ID" dirty="0" err="1">
                <a:latin typeface="Comic Sans MS" panose="030F0702030302020204" pitchFamily="66" charset="0"/>
              </a:rPr>
              <a:t>LULUSAN</a:t>
            </a:r>
            <a:endParaRPr lang="en-US" dirty="0">
              <a:latin typeface="Comic Sans MS" panose="030F0702030302020204" pitchFamily="66" charset="0"/>
            </a:endParaRPr>
          </a:p>
        </p:txBody>
      </p:sp>
      <p:sp>
        <p:nvSpPr>
          <p:cNvPr id="18" name="Rounded Rectangle 17"/>
          <p:cNvSpPr/>
          <p:nvPr/>
        </p:nvSpPr>
        <p:spPr>
          <a:xfrm>
            <a:off x="6795558" y="2890300"/>
            <a:ext cx="1895341"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dirty="0" err="1">
                <a:latin typeface="Comic Sans MS" panose="030F0702030302020204" pitchFamily="66" charset="0"/>
              </a:rPr>
              <a:t>MKDK</a:t>
            </a:r>
            <a:r>
              <a:rPr lang="en-ID" dirty="0">
                <a:latin typeface="Comic Sans MS" panose="030F0702030302020204" pitchFamily="66" charset="0"/>
              </a:rPr>
              <a:t>, MK UNIV. MK </a:t>
            </a:r>
            <a:r>
              <a:rPr lang="en-ID" dirty="0" err="1">
                <a:latin typeface="Comic Sans MS" panose="030F0702030302020204" pitchFamily="66" charset="0"/>
              </a:rPr>
              <a:t>Fak</a:t>
            </a:r>
            <a:r>
              <a:rPr lang="en-ID" dirty="0">
                <a:latin typeface="Comic Sans MS" panose="030F0702030302020204" pitchFamily="66" charset="0"/>
              </a:rPr>
              <a:t>.</a:t>
            </a:r>
          </a:p>
          <a:p>
            <a:pPr algn="ctr"/>
            <a:endParaRPr lang="en-US" dirty="0"/>
          </a:p>
        </p:txBody>
      </p:sp>
      <p:sp>
        <p:nvSpPr>
          <p:cNvPr id="19" name="Rounded Rectangle 18"/>
          <p:cNvSpPr/>
          <p:nvPr/>
        </p:nvSpPr>
        <p:spPr>
          <a:xfrm>
            <a:off x="6846385" y="3661872"/>
            <a:ext cx="1895341"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dirty="0">
                <a:latin typeface="Comic Sans MS" panose="030F0702030302020204" pitchFamily="66" charset="0"/>
              </a:rPr>
              <a:t>MK </a:t>
            </a:r>
            <a:r>
              <a:rPr lang="en-ID" dirty="0" err="1">
                <a:latin typeface="Comic Sans MS" panose="030F0702030302020204" pitchFamily="66" charset="0"/>
              </a:rPr>
              <a:t>TEORI</a:t>
            </a:r>
            <a:endParaRPr lang="en-ID" dirty="0">
              <a:latin typeface="Comic Sans MS" panose="030F0702030302020204" pitchFamily="66" charset="0"/>
            </a:endParaRPr>
          </a:p>
          <a:p>
            <a:pPr algn="ctr"/>
            <a:endParaRPr lang="en-US" dirty="0">
              <a:latin typeface="Comic Sans MS" panose="030F0702030302020204" pitchFamily="66" charset="0"/>
            </a:endParaRPr>
          </a:p>
        </p:txBody>
      </p:sp>
      <p:sp>
        <p:nvSpPr>
          <p:cNvPr id="20" name="Rounded Rectangle 19"/>
          <p:cNvSpPr/>
          <p:nvPr/>
        </p:nvSpPr>
        <p:spPr>
          <a:xfrm>
            <a:off x="6872217" y="4455961"/>
            <a:ext cx="1895341"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dirty="0">
                <a:latin typeface="Comic Sans MS" panose="030F0702030302020204" pitchFamily="66" charset="0"/>
              </a:rPr>
              <a:t>MK </a:t>
            </a:r>
            <a:r>
              <a:rPr lang="en-ID" dirty="0" err="1">
                <a:latin typeface="Comic Sans MS" panose="030F0702030302020204" pitchFamily="66" charset="0"/>
              </a:rPr>
              <a:t>KETER</a:t>
            </a:r>
            <a:r>
              <a:rPr lang="en-ID" dirty="0">
                <a:latin typeface="Comic Sans MS" panose="030F0702030302020204" pitchFamily="66" charset="0"/>
              </a:rPr>
              <a:t>. </a:t>
            </a:r>
            <a:r>
              <a:rPr lang="en-ID" dirty="0" err="1">
                <a:latin typeface="Comic Sans MS" panose="030F0702030302020204" pitchFamily="66" charset="0"/>
              </a:rPr>
              <a:t>UMUM</a:t>
            </a:r>
            <a:endParaRPr lang="en-ID" dirty="0">
              <a:latin typeface="Comic Sans MS" panose="030F0702030302020204" pitchFamily="66" charset="0"/>
            </a:endParaRPr>
          </a:p>
          <a:p>
            <a:pPr algn="ctr"/>
            <a:endParaRPr lang="en-US" dirty="0"/>
          </a:p>
        </p:txBody>
      </p:sp>
      <p:sp>
        <p:nvSpPr>
          <p:cNvPr id="21" name="Rounded Rectangle 20"/>
          <p:cNvSpPr/>
          <p:nvPr/>
        </p:nvSpPr>
        <p:spPr>
          <a:xfrm>
            <a:off x="6854624" y="5345810"/>
            <a:ext cx="1895341" cy="82424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dirty="0">
                <a:latin typeface="Comic Sans MS" panose="030F0702030302020204" pitchFamily="66" charset="0"/>
              </a:rPr>
              <a:t>MK </a:t>
            </a:r>
            <a:r>
              <a:rPr lang="en-ID" dirty="0" err="1">
                <a:latin typeface="Comic Sans MS" panose="030F0702030302020204" pitchFamily="66" charset="0"/>
              </a:rPr>
              <a:t>KETER</a:t>
            </a:r>
            <a:r>
              <a:rPr lang="en-ID" dirty="0">
                <a:latin typeface="Comic Sans MS" panose="030F0702030302020204" pitchFamily="66" charset="0"/>
              </a:rPr>
              <a:t>. </a:t>
            </a:r>
            <a:r>
              <a:rPr lang="en-ID" dirty="0" err="1">
                <a:latin typeface="Comic Sans MS" panose="030F0702030302020204" pitchFamily="66" charset="0"/>
              </a:rPr>
              <a:t>KHUSUS</a:t>
            </a:r>
            <a:r>
              <a:rPr lang="en-ID" dirty="0">
                <a:latin typeface="Comic Sans MS" panose="030F0702030302020204" pitchFamily="66" charset="0"/>
              </a:rPr>
              <a:t> </a:t>
            </a:r>
          </a:p>
          <a:p>
            <a:pPr algn="ctr"/>
            <a:endParaRPr lang="en-US" dirty="0">
              <a:latin typeface="Comic Sans MS" panose="030F0702030302020204" pitchFamily="66" charset="0"/>
            </a:endParaRPr>
          </a:p>
        </p:txBody>
      </p:sp>
      <p:sp>
        <p:nvSpPr>
          <p:cNvPr id="22" name="Down Arrow 21"/>
          <p:cNvSpPr/>
          <p:nvPr/>
        </p:nvSpPr>
        <p:spPr>
          <a:xfrm>
            <a:off x="4510766" y="1150062"/>
            <a:ext cx="332459" cy="381871"/>
          </a:xfrm>
          <a:prstGeom prst="down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4" name="Right Arrow 23"/>
          <p:cNvSpPr/>
          <p:nvPr/>
        </p:nvSpPr>
        <p:spPr>
          <a:xfrm>
            <a:off x="6507525" y="3194457"/>
            <a:ext cx="290036" cy="2744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5" name="Right Arrow 24"/>
          <p:cNvSpPr/>
          <p:nvPr/>
        </p:nvSpPr>
        <p:spPr>
          <a:xfrm>
            <a:off x="6510049" y="3936771"/>
            <a:ext cx="290036" cy="2744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6" name="Right Arrow 25"/>
          <p:cNvSpPr/>
          <p:nvPr/>
        </p:nvSpPr>
        <p:spPr>
          <a:xfrm>
            <a:off x="6528542" y="4677415"/>
            <a:ext cx="290036" cy="2744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7" name="Right Arrow 26"/>
          <p:cNvSpPr/>
          <p:nvPr/>
        </p:nvSpPr>
        <p:spPr>
          <a:xfrm>
            <a:off x="6505836" y="5591795"/>
            <a:ext cx="290036" cy="27445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28" name="Right Arrow 27"/>
          <p:cNvSpPr/>
          <p:nvPr/>
        </p:nvSpPr>
        <p:spPr>
          <a:xfrm>
            <a:off x="6636911" y="1882925"/>
            <a:ext cx="470614" cy="283335"/>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
        <p:nvSpPr>
          <p:cNvPr id="15" name="Rounded Rectangle 14"/>
          <p:cNvSpPr/>
          <p:nvPr/>
        </p:nvSpPr>
        <p:spPr>
          <a:xfrm>
            <a:off x="9530249" y="3552571"/>
            <a:ext cx="1507367" cy="89689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b="1" dirty="0" err="1">
                <a:latin typeface="Comic Sans MS" panose="030F0702030302020204" pitchFamily="66" charset="0"/>
              </a:rPr>
              <a:t>CP</a:t>
            </a:r>
            <a:r>
              <a:rPr lang="en-ID" b="1" dirty="0">
                <a:latin typeface="Comic Sans MS" panose="030F0702030302020204" pitchFamily="66" charset="0"/>
              </a:rPr>
              <a:t> </a:t>
            </a:r>
            <a:r>
              <a:rPr lang="en-ID" b="1" dirty="0" err="1">
                <a:latin typeface="Comic Sans MS" panose="030F0702030302020204" pitchFamily="66" charset="0"/>
              </a:rPr>
              <a:t>dan</a:t>
            </a:r>
            <a:r>
              <a:rPr lang="en-ID" b="1" dirty="0">
                <a:latin typeface="Comic Sans MS" panose="030F0702030302020204" pitchFamily="66" charset="0"/>
              </a:rPr>
              <a:t> Sub </a:t>
            </a:r>
            <a:r>
              <a:rPr lang="en-ID" b="1" dirty="0" err="1">
                <a:latin typeface="Comic Sans MS" panose="030F0702030302020204" pitchFamily="66" charset="0"/>
              </a:rPr>
              <a:t>CP</a:t>
            </a:r>
            <a:r>
              <a:rPr lang="en-ID" b="1" dirty="0">
                <a:latin typeface="Comic Sans MS" panose="030F0702030302020204" pitchFamily="66" charset="0"/>
              </a:rPr>
              <a:t> Per MK</a:t>
            </a:r>
            <a:endParaRPr lang="en-US" b="1" dirty="0">
              <a:latin typeface="Comic Sans MS" panose="030F0702030302020204" pitchFamily="66" charset="0"/>
            </a:endParaRPr>
          </a:p>
        </p:txBody>
      </p:sp>
      <p:cxnSp>
        <p:nvCxnSpPr>
          <p:cNvPr id="29" name="Straight Arrow Connector 28"/>
          <p:cNvCxnSpPr/>
          <p:nvPr/>
        </p:nvCxnSpPr>
        <p:spPr>
          <a:xfrm>
            <a:off x="8681985" y="3434530"/>
            <a:ext cx="848264" cy="521006"/>
          </a:xfrm>
          <a:prstGeom prst="straightConnector1">
            <a:avLst/>
          </a:prstGeom>
          <a:ln w="38100">
            <a:solidFill>
              <a:schemeClr val="tx1">
                <a:alpha val="50000"/>
              </a:schemeClr>
            </a:solidFill>
            <a:tailEnd type="triangle"/>
          </a:ln>
        </p:spPr>
        <p:style>
          <a:lnRef idx="3">
            <a:schemeClr val="dk1"/>
          </a:lnRef>
          <a:fillRef idx="0">
            <a:schemeClr val="dk1"/>
          </a:fillRef>
          <a:effectRef idx="2">
            <a:schemeClr val="dk1"/>
          </a:effectRef>
          <a:fontRef idx="minor">
            <a:schemeClr val="tx1"/>
          </a:fontRef>
        </p:style>
      </p:cxnSp>
      <p:cxnSp>
        <p:nvCxnSpPr>
          <p:cNvPr id="33" name="Straight Arrow Connector 32"/>
          <p:cNvCxnSpPr/>
          <p:nvPr/>
        </p:nvCxnSpPr>
        <p:spPr>
          <a:xfrm flipV="1">
            <a:off x="8712746" y="3948011"/>
            <a:ext cx="720102" cy="20207"/>
          </a:xfrm>
          <a:prstGeom prst="straightConnector1">
            <a:avLst/>
          </a:prstGeom>
          <a:ln w="38100">
            <a:solidFill>
              <a:schemeClr val="tx1"/>
            </a:solidFill>
            <a:tailEnd type="triangle"/>
          </a:ln>
        </p:spPr>
        <p:style>
          <a:lnRef idx="2">
            <a:schemeClr val="dk1"/>
          </a:lnRef>
          <a:fillRef idx="0">
            <a:schemeClr val="dk1"/>
          </a:fillRef>
          <a:effectRef idx="1">
            <a:schemeClr val="dk1"/>
          </a:effectRef>
          <a:fontRef idx="minor">
            <a:schemeClr val="tx1"/>
          </a:fontRef>
        </p:style>
      </p:cxnSp>
      <p:cxnSp>
        <p:nvCxnSpPr>
          <p:cNvPr id="37" name="Straight Arrow Connector 36"/>
          <p:cNvCxnSpPr/>
          <p:nvPr/>
        </p:nvCxnSpPr>
        <p:spPr>
          <a:xfrm flipV="1">
            <a:off x="8718857" y="3907460"/>
            <a:ext cx="762691" cy="1051520"/>
          </a:xfrm>
          <a:prstGeom prst="straightConnector1">
            <a:avLst/>
          </a:prstGeom>
          <a:ln w="38100">
            <a:solidFill>
              <a:schemeClr val="tx1">
                <a:alpha val="50000"/>
              </a:schemeClr>
            </a:solidFill>
            <a:tailEnd type="triangle"/>
          </a:ln>
        </p:spPr>
        <p:style>
          <a:lnRef idx="3">
            <a:schemeClr val="dk1"/>
          </a:lnRef>
          <a:fillRef idx="0">
            <a:schemeClr val="dk1"/>
          </a:fillRef>
          <a:effectRef idx="2">
            <a:schemeClr val="dk1"/>
          </a:effectRef>
          <a:fontRef idx="minor">
            <a:schemeClr val="tx1"/>
          </a:fontRef>
        </p:style>
      </p:cxnSp>
      <p:cxnSp>
        <p:nvCxnSpPr>
          <p:cNvPr id="39" name="Straight Arrow Connector 38"/>
          <p:cNvCxnSpPr/>
          <p:nvPr/>
        </p:nvCxnSpPr>
        <p:spPr>
          <a:xfrm flipV="1">
            <a:off x="8793390" y="3919582"/>
            <a:ext cx="695108" cy="1719584"/>
          </a:xfrm>
          <a:prstGeom prst="straightConnector1">
            <a:avLst/>
          </a:prstGeom>
          <a:ln w="38100">
            <a:tailEnd type="triangle"/>
          </a:ln>
        </p:spPr>
        <p:style>
          <a:lnRef idx="2">
            <a:schemeClr val="dk1"/>
          </a:lnRef>
          <a:fillRef idx="0">
            <a:schemeClr val="dk1"/>
          </a:fillRef>
          <a:effectRef idx="1">
            <a:schemeClr val="dk1"/>
          </a:effectRef>
          <a:fontRef idx="minor">
            <a:schemeClr val="tx1"/>
          </a:fontRef>
        </p:style>
      </p:cxnSp>
      <p:sp>
        <p:nvSpPr>
          <p:cNvPr id="31" name="Rounded Rectangle 30"/>
          <p:cNvSpPr/>
          <p:nvPr/>
        </p:nvSpPr>
        <p:spPr>
          <a:xfrm>
            <a:off x="9359448" y="5219899"/>
            <a:ext cx="2227115" cy="1018243"/>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sz="2800" b="1" dirty="0"/>
              <a:t>LESSON PLAN</a:t>
            </a:r>
            <a:endParaRPr lang="en-US" sz="2800" b="1" dirty="0"/>
          </a:p>
        </p:txBody>
      </p:sp>
      <p:cxnSp>
        <p:nvCxnSpPr>
          <p:cNvPr id="41" name="Straight Arrow Connector 40"/>
          <p:cNvCxnSpPr/>
          <p:nvPr/>
        </p:nvCxnSpPr>
        <p:spPr>
          <a:xfrm flipH="1">
            <a:off x="10283932" y="4518617"/>
            <a:ext cx="34199" cy="692865"/>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
        <p:nvSpPr>
          <p:cNvPr id="43" name="Rounded Rectangle 42"/>
          <p:cNvSpPr/>
          <p:nvPr/>
        </p:nvSpPr>
        <p:spPr>
          <a:xfrm>
            <a:off x="20685" y="2749795"/>
            <a:ext cx="3001130" cy="163672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sz="2000" b="1" dirty="0">
                <a:latin typeface="Calibri" panose="020F0502020204030204" pitchFamily="34" charset="0"/>
                <a:cs typeface="Calibri" panose="020F0502020204030204" pitchFamily="34" charset="0"/>
              </a:rPr>
              <a:t>(A)</a:t>
            </a:r>
          </a:p>
          <a:p>
            <a:pPr algn="ctr"/>
            <a:r>
              <a:rPr lang="en-ID" sz="2000" b="1" dirty="0" err="1">
                <a:latin typeface="Comic Sans MS" panose="030F0702030302020204" pitchFamily="66" charset="0"/>
                <a:cs typeface="Calibri" panose="020F0502020204030204" pitchFamily="34" charset="0"/>
              </a:rPr>
              <a:t>ALUR</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PENGEMBANGAN</a:t>
            </a:r>
            <a:r>
              <a:rPr lang="en-ID" sz="2000" b="1" dirty="0">
                <a:latin typeface="Comic Sans MS" panose="030F0702030302020204" pitchFamily="66" charset="0"/>
                <a:cs typeface="Calibri" panose="020F0502020204030204" pitchFamily="34" charset="0"/>
              </a:rPr>
              <a:t> LO </a:t>
            </a:r>
            <a:r>
              <a:rPr lang="en-ID" sz="2000" b="1" dirty="0" err="1">
                <a:latin typeface="Comic Sans MS" panose="030F0702030302020204" pitchFamily="66" charset="0"/>
                <a:cs typeface="Calibri" panose="020F0502020204030204" pitchFamily="34" charset="0"/>
              </a:rPr>
              <a:t>DALAM</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KURKULUM</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BAHASA</a:t>
            </a:r>
            <a:r>
              <a:rPr lang="en-ID" sz="2000" b="1" dirty="0">
                <a:latin typeface="Comic Sans MS" panose="030F0702030302020204" pitchFamily="66" charset="0"/>
                <a:cs typeface="Calibri" panose="020F0502020204030204" pitchFamily="34" charset="0"/>
              </a:rPr>
              <a:t> ARAB</a:t>
            </a:r>
            <a:endParaRPr lang="en-US" sz="2000" b="1" dirty="0">
              <a:latin typeface="Comic Sans MS" panose="030F0702030302020204" pitchFamily="66" charset="0"/>
              <a:cs typeface="Calibri" panose="020F0502020204030204" pitchFamily="34" charset="0"/>
            </a:endParaRPr>
          </a:p>
        </p:txBody>
      </p:sp>
      <p:sp>
        <p:nvSpPr>
          <p:cNvPr id="38" name="Rounded Rectangle 37"/>
          <p:cNvSpPr/>
          <p:nvPr/>
        </p:nvSpPr>
        <p:spPr>
          <a:xfrm>
            <a:off x="214406" y="887530"/>
            <a:ext cx="3001130" cy="1636729"/>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ID" sz="3200" dirty="0">
                <a:solidFill>
                  <a:schemeClr val="tx1"/>
                </a:solidFill>
                <a:latin typeface="Comic Sans MS" panose="030F0702030302020204" pitchFamily="66" charset="0"/>
                <a:cs typeface="Calibri" panose="020F0502020204030204" pitchFamily="34" charset="0"/>
              </a:rPr>
              <a:t>03</a:t>
            </a:r>
          </a:p>
          <a:p>
            <a:pPr algn="ctr"/>
            <a:r>
              <a:rPr lang="en-ID" sz="2000" b="1" dirty="0" err="1">
                <a:latin typeface="Comic Sans MS" panose="030F0702030302020204" pitchFamily="66" charset="0"/>
                <a:cs typeface="Calibri" panose="020F0502020204030204" pitchFamily="34" charset="0"/>
              </a:rPr>
              <a:t>PROFIL</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KURIKULUM</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S2</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KEGURUAN</a:t>
            </a:r>
            <a:r>
              <a:rPr lang="en-ID" sz="2000" b="1" dirty="0">
                <a:latin typeface="Comic Sans MS" panose="030F0702030302020204" pitchFamily="66" charset="0"/>
                <a:cs typeface="Calibri" panose="020F0502020204030204" pitchFamily="34" charset="0"/>
              </a:rPr>
              <a:t> </a:t>
            </a:r>
            <a:r>
              <a:rPr lang="en-ID" sz="2000" b="1" dirty="0" err="1">
                <a:latin typeface="Comic Sans MS" panose="030F0702030302020204" pitchFamily="66" charset="0"/>
                <a:cs typeface="Calibri" panose="020F0502020204030204" pitchFamily="34" charset="0"/>
              </a:rPr>
              <a:t>BAHASA</a:t>
            </a:r>
            <a:r>
              <a:rPr lang="en-ID" sz="2000" b="1" dirty="0">
                <a:latin typeface="Comic Sans MS" panose="030F0702030302020204" pitchFamily="66" charset="0"/>
                <a:cs typeface="Calibri" panose="020F0502020204030204" pitchFamily="34" charset="0"/>
              </a:rPr>
              <a:t> ARAB</a:t>
            </a:r>
            <a:endParaRPr lang="en-US" sz="2000" b="1" dirty="0">
              <a:latin typeface="Comic Sans MS" panose="030F0702030302020204" pitchFamily="66" charset="0"/>
              <a:cs typeface="Calibri" panose="020F0502020204030204" pitchFamily="34" charset="0"/>
            </a:endParaRPr>
          </a:p>
        </p:txBody>
      </p:sp>
      <p:sp>
        <p:nvSpPr>
          <p:cNvPr id="2" name="Right Arrow 1"/>
          <p:cNvSpPr/>
          <p:nvPr/>
        </p:nvSpPr>
        <p:spPr>
          <a:xfrm>
            <a:off x="2996261" y="3330295"/>
            <a:ext cx="598607" cy="412124"/>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cxnSp>
        <p:nvCxnSpPr>
          <p:cNvPr id="45" name="Straight Arrow Connector 44"/>
          <p:cNvCxnSpPr/>
          <p:nvPr/>
        </p:nvCxnSpPr>
        <p:spPr>
          <a:xfrm flipH="1">
            <a:off x="5584753" y="2370859"/>
            <a:ext cx="2313417" cy="467304"/>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cxnSp>
        <p:nvCxnSpPr>
          <p:cNvPr id="47" name="Straight Arrow Connector 46"/>
          <p:cNvCxnSpPr/>
          <p:nvPr/>
        </p:nvCxnSpPr>
        <p:spPr>
          <a:xfrm flipH="1" flipV="1">
            <a:off x="8538693" y="2329956"/>
            <a:ext cx="1745239" cy="1206401"/>
          </a:xfrm>
          <a:prstGeom prst="straightConnector1">
            <a:avLst/>
          </a:prstGeom>
          <a:ln w="57150">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0195536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05436" cy="4601183"/>
          </a:xfrm>
        </p:spPr>
        <p:txBody>
          <a:bodyPr/>
          <a:lstStyle/>
          <a:p>
            <a:pPr algn="ctr"/>
            <a:r>
              <a:rPr lang="en-ID" b="1" dirty="0">
                <a:solidFill>
                  <a:schemeClr val="tx1"/>
                </a:solidFill>
                <a:latin typeface="Comic Sans MS" panose="030F0702030302020204" pitchFamily="66" charset="0"/>
              </a:rPr>
              <a:t>(B)</a:t>
            </a:r>
            <a:br>
              <a:rPr lang="en-ID" b="1" dirty="0">
                <a:solidFill>
                  <a:schemeClr val="tx1"/>
                </a:solidFill>
                <a:latin typeface="Comic Sans MS" panose="030F0702030302020204" pitchFamily="66" charset="0"/>
              </a:rPr>
            </a:br>
            <a:r>
              <a:rPr lang="en-ID" b="1" dirty="0" err="1">
                <a:solidFill>
                  <a:schemeClr val="tx1"/>
                </a:solidFill>
                <a:latin typeface="Comic Sans MS" panose="030F0702030302020204" pitchFamily="66" charset="0"/>
              </a:rPr>
              <a:t>Visi</a:t>
            </a:r>
            <a:r>
              <a:rPr lang="en-ID" b="1" dirty="0">
                <a:solidFill>
                  <a:schemeClr val="tx1"/>
                </a:solidFill>
                <a:latin typeface="Comic Sans MS" panose="030F0702030302020204" pitchFamily="66" charset="0"/>
              </a:rPr>
              <a:t> </a:t>
            </a:r>
            <a:r>
              <a:rPr lang="en-ID" b="1" dirty="0" err="1">
                <a:solidFill>
                  <a:schemeClr val="tx1"/>
                </a:solidFill>
                <a:latin typeface="Comic Sans MS" panose="030F0702030302020204" pitchFamily="66" charset="0"/>
              </a:rPr>
              <a:t>dan</a:t>
            </a:r>
            <a:br>
              <a:rPr lang="en-ID" b="1" dirty="0">
                <a:solidFill>
                  <a:schemeClr val="tx1"/>
                </a:solidFill>
                <a:latin typeface="Comic Sans MS" panose="030F0702030302020204" pitchFamily="66" charset="0"/>
              </a:rPr>
            </a:br>
            <a:r>
              <a:rPr lang="en-ID" b="1" dirty="0" err="1">
                <a:solidFill>
                  <a:schemeClr val="tx1"/>
                </a:solidFill>
                <a:latin typeface="Comic Sans MS" panose="030F0702030302020204" pitchFamily="66" charset="0"/>
              </a:rPr>
              <a:t>Profil</a:t>
            </a:r>
            <a:r>
              <a:rPr lang="en-ID" b="1" dirty="0">
                <a:solidFill>
                  <a:schemeClr val="tx1"/>
                </a:solidFill>
                <a:latin typeface="Comic Sans MS" panose="030F0702030302020204" pitchFamily="66" charset="0"/>
              </a:rPr>
              <a:t>  </a:t>
            </a:r>
            <a:r>
              <a:rPr lang="en-ID" b="1" dirty="0" err="1">
                <a:solidFill>
                  <a:schemeClr val="tx1"/>
                </a:solidFill>
                <a:latin typeface="Comic Sans MS" panose="030F0702030302020204" pitchFamily="66" charset="0"/>
              </a:rPr>
              <a:t>Lulusan</a:t>
            </a:r>
            <a:r>
              <a:rPr lang="en-ID" b="1" dirty="0">
                <a:solidFill>
                  <a:schemeClr val="tx1"/>
                </a:solidFill>
                <a:latin typeface="Comic Sans MS" panose="030F0702030302020204" pitchFamily="66" charset="0"/>
              </a:rPr>
              <a:t> </a:t>
            </a:r>
            <a:endParaRPr lang="en-US"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683358" y="257577"/>
            <a:ext cx="8508642" cy="5727171"/>
          </a:xfrm>
        </p:spPr>
        <p:txBody>
          <a:bodyPr anchor="t">
            <a:normAutofit fontScale="55000" lnSpcReduction="20000"/>
          </a:bodyPr>
          <a:lstStyle/>
          <a:p>
            <a:pPr marL="0" indent="0">
              <a:buNone/>
            </a:pPr>
            <a:r>
              <a:rPr lang="en-US" sz="3500" dirty="0" err="1">
                <a:solidFill>
                  <a:schemeClr val="tx1"/>
                </a:solidFill>
                <a:latin typeface="Comic Sans MS" panose="030F0702030302020204" pitchFamily="66" charset="0"/>
              </a:rPr>
              <a:t>Visi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Visi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Ilmiah</a:t>
            </a:r>
            <a:r>
              <a:rPr lang="en-US" sz="3500" dirty="0">
                <a:solidFill>
                  <a:schemeClr val="tx1"/>
                </a:solidFill>
                <a:latin typeface="Comic Sans MS" panose="030F0702030302020204" pitchFamily="66" charset="0"/>
              </a:rPr>
              <a:t> Prodi Magister </a:t>
            </a:r>
            <a:r>
              <a:rPr lang="en-US" sz="3500" dirty="0" err="1">
                <a:solidFill>
                  <a:schemeClr val="tx1"/>
                </a:solidFill>
                <a:latin typeface="Comic Sans MS" panose="030F0702030302020204" pitchFamily="66" charset="0"/>
              </a:rPr>
              <a:t>Keguruan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a:t>
            </a:r>
          </a:p>
          <a:p>
            <a:pPr marL="0" indent="0">
              <a:buNone/>
            </a:pPr>
            <a:r>
              <a:rPr lang="en-US" sz="3500" dirty="0" err="1">
                <a:solidFill>
                  <a:schemeClr val="tx1"/>
                </a:solidFill>
                <a:latin typeface="Comic Sans MS" panose="030F0702030302020204" pitchFamily="66" charset="0"/>
              </a:rPr>
              <a:t>akan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dicapai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pada</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tahun</a:t>
            </a:r>
            <a:r>
              <a:rPr lang="en-US" sz="3500" dirty="0">
                <a:solidFill>
                  <a:schemeClr val="tx1"/>
                </a:solidFill>
                <a:latin typeface="Comic Sans MS" panose="030F0702030302020204" pitchFamily="66" charset="0"/>
              </a:rPr>
              <a:t> 2030 </a:t>
            </a:r>
            <a:r>
              <a:rPr lang="en-US" sz="3500" dirty="0" err="1">
                <a:solidFill>
                  <a:schemeClr val="tx1"/>
                </a:solidFill>
                <a:latin typeface="Comic Sans MS" panose="030F0702030302020204" pitchFamily="66" charset="0"/>
              </a:rPr>
              <a:t>sesuai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dengan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rencana</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induk</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pengembangan</a:t>
            </a:r>
            <a:r>
              <a:rPr lang="en-US" sz="3500" dirty="0">
                <a:solidFill>
                  <a:schemeClr val="tx1"/>
                </a:solidFill>
                <a:latin typeface="Comic Sans MS" panose="030F0702030302020204" pitchFamily="66" charset="0"/>
              </a:rPr>
              <a:t> UM </a:t>
            </a:r>
            <a:r>
              <a:rPr lang="en-US" sz="3500" dirty="0" err="1">
                <a:solidFill>
                  <a:schemeClr val="tx1"/>
                </a:solidFill>
                <a:latin typeface="Comic Sans MS" panose="030F0702030302020204" pitchFamily="66" charset="0"/>
              </a:rPr>
              <a:t>adalah</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sebagai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berikut</a:t>
            </a:r>
            <a:r>
              <a:rPr lang="en-US" sz="3500" dirty="0">
                <a:solidFill>
                  <a:schemeClr val="tx1"/>
                </a:solidFill>
                <a:latin typeface="Comic Sans MS" panose="030F0702030302020204" pitchFamily="66" charset="0"/>
              </a:rPr>
              <a:t>: </a:t>
            </a:r>
          </a:p>
          <a:p>
            <a:pPr marL="0" indent="0">
              <a:buNone/>
            </a:pP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Mengembangkan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keilmuan</a:t>
            </a:r>
            <a:r>
              <a:rPr lang="en-US" sz="3500" dirty="0">
                <a:solidFill>
                  <a:schemeClr val="tx1"/>
                </a:solidFill>
                <a:latin typeface="Comic Sans MS" panose="030F0702030302020204" pitchFamily="66" charset="0"/>
              </a:rPr>
              <a:t> di </a:t>
            </a:r>
            <a:r>
              <a:rPr lang="en-US" sz="3500" dirty="0" err="1">
                <a:solidFill>
                  <a:schemeClr val="tx1"/>
                </a:solidFill>
                <a:latin typeface="Comic Sans MS" panose="030F0702030302020204" pitchFamily="66" charset="0"/>
              </a:rPr>
              <a:t>bidang</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a:t>
            </a:r>
            <a:r>
              <a:rPr lang="en-US" sz="3500" dirty="0" err="1">
                <a:solidFill>
                  <a:schemeClr val="tx1"/>
                </a:solidFill>
                <a:latin typeface="Comic Sans MS" panose="030F0702030302020204" pitchFamily="66" charset="0"/>
              </a:rPr>
              <a:t>dan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pembelajaran</a:t>
            </a:r>
            <a:r>
              <a:rPr lang="en-US" sz="3500" dirty="0">
                <a:solidFill>
                  <a:schemeClr val="tx1"/>
                </a:solidFill>
                <a:latin typeface="Comic Sans MS" panose="030F0702030302020204" pitchFamily="66" charset="0"/>
              </a:rPr>
              <a:t> </a:t>
            </a: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a:t>
            </a:r>
            <a:r>
              <a:rPr lang="en-US" sz="3500" dirty="0" err="1">
                <a:solidFill>
                  <a:schemeClr val="tx1"/>
                </a:solidFill>
                <a:latin typeface="Comic Sans MS" panose="030F0702030302020204" pitchFamily="66" charset="0"/>
              </a:rPr>
              <a:t>berbasis</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penelitian</a:t>
            </a:r>
            <a:r>
              <a:rPr lang="en-US" sz="3500" dirty="0">
                <a:solidFill>
                  <a:schemeClr val="tx1"/>
                </a:solidFill>
                <a:latin typeface="Comic Sans MS" panose="030F0702030302020204" pitchFamily="66" charset="0"/>
              </a:rPr>
              <a:t> yang </a:t>
            </a:r>
            <a:r>
              <a:rPr lang="en-US" sz="3500" dirty="0" err="1">
                <a:solidFill>
                  <a:schemeClr val="tx1"/>
                </a:solidFill>
                <a:latin typeface="Comic Sans MS" panose="030F0702030302020204" pitchFamily="66" charset="0"/>
              </a:rPr>
              <a:t>adaptif</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terhadap</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perkembangan</a:t>
            </a:r>
            <a:r>
              <a:rPr lang="en-US" sz="3500" dirty="0">
                <a:solidFill>
                  <a:schemeClr val="tx1"/>
                </a:solidFill>
                <a:latin typeface="Comic Sans MS" panose="030F0702030302020204" pitchFamily="66" charset="0"/>
              </a:rPr>
              <a:t> </a:t>
            </a: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ipteks</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dengan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menekankan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pada</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inovasi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pembelajaran</a:t>
            </a:r>
            <a:r>
              <a:rPr lang="en-US" sz="3500" dirty="0">
                <a:solidFill>
                  <a:schemeClr val="tx1"/>
                </a:solidFill>
                <a:latin typeface="Comic Sans MS" panose="030F0702030302020204" pitchFamily="66" charset="0"/>
              </a:rPr>
              <a:t> yang </a:t>
            </a:r>
            <a:r>
              <a:rPr lang="en-US" sz="3500" dirty="0" err="1">
                <a:solidFill>
                  <a:schemeClr val="tx1"/>
                </a:solidFill>
                <a:latin typeface="Comic Sans MS" panose="030F0702030302020204" pitchFamily="66" charset="0"/>
              </a:rPr>
              <a:t>meliputi</a:t>
            </a:r>
            <a:r>
              <a:rPr lang="en-US" sz="3500" dirty="0">
                <a:solidFill>
                  <a:schemeClr val="tx1"/>
                </a:solidFill>
                <a:latin typeface="Comic Sans MS" panose="030F0702030302020204" pitchFamily="66" charset="0"/>
              </a:rPr>
              <a:t> </a:t>
            </a: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pengembangan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kurikulum</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materi</a:t>
            </a:r>
            <a:r>
              <a:rPr lang="en-US" sz="3500" dirty="0">
                <a:solidFill>
                  <a:schemeClr val="tx1"/>
                </a:solidFill>
                <a:latin typeface="Comic Sans MS" panose="030F0702030302020204" pitchFamily="66" charset="0"/>
              </a:rPr>
              <a:t>, media, </a:t>
            </a:r>
            <a:r>
              <a:rPr lang="en-US" sz="3500" dirty="0" err="1">
                <a:solidFill>
                  <a:schemeClr val="tx1"/>
                </a:solidFill>
                <a:latin typeface="Comic Sans MS" panose="030F0702030302020204" pitchFamily="66" charset="0"/>
              </a:rPr>
              <a:t>metode</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penilaian</a:t>
            </a:r>
            <a:r>
              <a:rPr lang="en-US" sz="3500" dirty="0">
                <a:solidFill>
                  <a:schemeClr val="tx1"/>
                </a:solidFill>
                <a:latin typeface="Comic Sans MS" panose="030F0702030302020204" pitchFamily="66" charset="0"/>
              </a:rPr>
              <a:t> </a:t>
            </a: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pembelajaran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a:t>
            </a:r>
            <a:r>
              <a:rPr lang="en-US" sz="3500" dirty="0" err="1">
                <a:solidFill>
                  <a:schemeClr val="tx1"/>
                </a:solidFill>
                <a:latin typeface="Comic Sans MS" panose="030F0702030302020204" pitchFamily="66" charset="0"/>
              </a:rPr>
              <a:t>sehingga</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dihasilkan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lulusan</a:t>
            </a:r>
            <a:r>
              <a:rPr lang="en-US" sz="3500" dirty="0">
                <a:solidFill>
                  <a:schemeClr val="tx1"/>
                </a:solidFill>
                <a:latin typeface="Comic Sans MS" panose="030F0702030302020204" pitchFamily="66" charset="0"/>
              </a:rPr>
              <a:t> yang </a:t>
            </a:r>
            <a:r>
              <a:rPr lang="en-US" sz="3500" dirty="0" err="1">
                <a:solidFill>
                  <a:schemeClr val="tx1"/>
                </a:solidFill>
                <a:latin typeface="Comic Sans MS" panose="030F0702030302020204" pitchFamily="66" charset="0"/>
              </a:rPr>
              <a:t>profesional</a:t>
            </a:r>
            <a:r>
              <a:rPr lang="en-US" sz="3500" dirty="0">
                <a:solidFill>
                  <a:schemeClr val="tx1"/>
                </a:solidFill>
                <a:latin typeface="Comic Sans MS" panose="030F0702030302020204" pitchFamily="66" charset="0"/>
              </a:rPr>
              <a:t> </a:t>
            </a:r>
            <a:br>
              <a:rPr lang="en-US" sz="3500" dirty="0">
                <a:solidFill>
                  <a:schemeClr val="tx1"/>
                </a:solidFill>
                <a:latin typeface="Comic Sans MS" panose="030F0702030302020204" pitchFamily="66" charset="0"/>
              </a:rPr>
            </a:br>
            <a:r>
              <a:rPr lang="en-US" sz="3500" dirty="0" err="1">
                <a:solidFill>
                  <a:schemeClr val="tx1"/>
                </a:solidFill>
                <a:latin typeface="Comic Sans MS" panose="030F0702030302020204" pitchFamily="66" charset="0"/>
              </a:rPr>
              <a:t>dalam</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bidang</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a:t>
            </a:r>
            <a:r>
              <a:rPr lang="en-US" sz="3500" dirty="0" err="1">
                <a:solidFill>
                  <a:schemeClr val="tx1"/>
                </a:solidFill>
                <a:latin typeface="Comic Sans MS" panose="030F0702030302020204" pitchFamily="66" charset="0"/>
              </a:rPr>
              <a:t>dan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pembelajaran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bahasa</a:t>
            </a:r>
            <a:r>
              <a:rPr lang="en-US" sz="3500" dirty="0">
                <a:solidFill>
                  <a:schemeClr val="tx1"/>
                </a:solidFill>
                <a:latin typeface="Comic Sans MS" panose="030F0702030302020204" pitchFamily="66" charset="0"/>
              </a:rPr>
              <a:t> Arab, yang </a:t>
            </a:r>
            <a:r>
              <a:rPr lang="en-US" sz="3500" dirty="0" err="1">
                <a:solidFill>
                  <a:schemeClr val="tx1"/>
                </a:solidFill>
                <a:latin typeface="Comic Sans MS" panose="030F0702030302020204" pitchFamily="66" charset="0"/>
              </a:rPr>
              <a:t>memiliki</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keterampilan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belajar</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dan</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mampu</a:t>
            </a:r>
            <a:r>
              <a:rPr lang="en-US" sz="3500" dirty="0">
                <a:solidFill>
                  <a:schemeClr val="tx1"/>
                </a:solidFill>
                <a:latin typeface="Comic Sans MS" panose="030F0702030302020204" pitchFamily="66" charset="0"/>
              </a:rPr>
              <a:t> </a:t>
            </a:r>
            <a:r>
              <a:rPr lang="en-US" sz="3500" dirty="0" err="1">
                <a:solidFill>
                  <a:schemeClr val="tx1"/>
                </a:solidFill>
                <a:latin typeface="Comic Sans MS" panose="030F0702030302020204" pitchFamily="66" charset="0"/>
              </a:rPr>
              <a:t>berinovasi</a:t>
            </a:r>
            <a:r>
              <a:rPr lang="en-US" sz="3500" dirty="0">
                <a:solidFill>
                  <a:schemeClr val="tx1"/>
                </a:solidFill>
                <a:latin typeface="Comic Sans MS" panose="030F0702030302020204" pitchFamily="66" charset="0"/>
              </a:rPr>
              <a:t>.</a:t>
            </a:r>
          </a:p>
          <a:p>
            <a:pPr marL="0" indent="0">
              <a:buNone/>
            </a:pPr>
            <a:endParaRPr lang="en-ID" sz="3500" dirty="0">
              <a:solidFill>
                <a:schemeClr val="tx1"/>
              </a:solidFill>
              <a:latin typeface="Comic Sans MS" panose="030F0702030302020204" pitchFamily="66" charset="0"/>
            </a:endParaRPr>
          </a:p>
          <a:p>
            <a:pPr marL="0" indent="0">
              <a:buNone/>
            </a:pPr>
            <a:r>
              <a:rPr lang="en-ID" sz="5100" dirty="0" err="1">
                <a:solidFill>
                  <a:schemeClr val="tx1"/>
                </a:solidFill>
                <a:latin typeface="Comic Sans MS" panose="030F0702030302020204" pitchFamily="66" charset="0"/>
              </a:rPr>
              <a:t>Profil</a:t>
            </a:r>
            <a:r>
              <a:rPr lang="en-ID" sz="5100" dirty="0">
                <a:solidFill>
                  <a:schemeClr val="tx1"/>
                </a:solidFill>
                <a:latin typeface="Comic Sans MS" panose="030F0702030302020204" pitchFamily="66" charset="0"/>
              </a:rPr>
              <a:t> </a:t>
            </a:r>
            <a:r>
              <a:rPr lang="en-ID" sz="5100" dirty="0" err="1">
                <a:solidFill>
                  <a:schemeClr val="tx1"/>
                </a:solidFill>
                <a:latin typeface="Comic Sans MS" panose="030F0702030302020204" pitchFamily="66" charset="0"/>
              </a:rPr>
              <a:t>Lulusan</a:t>
            </a:r>
            <a:r>
              <a:rPr lang="en-ID" sz="5100" dirty="0">
                <a:solidFill>
                  <a:schemeClr val="tx1"/>
                </a:solidFill>
                <a:latin typeface="Comic Sans MS" panose="030F0702030302020204" pitchFamily="66" charset="0"/>
              </a:rPr>
              <a:t>:</a:t>
            </a:r>
          </a:p>
          <a:p>
            <a:pPr marL="0" indent="0">
              <a:buNone/>
            </a:pPr>
            <a:r>
              <a:rPr lang="en-ID" sz="4000" dirty="0">
                <a:solidFill>
                  <a:schemeClr val="tx1"/>
                </a:solidFill>
                <a:latin typeface="Comic Sans MS" panose="030F0702030302020204" pitchFamily="66" charset="0"/>
              </a:rPr>
              <a:t>Magister </a:t>
            </a:r>
            <a:r>
              <a:rPr lang="en-ID" sz="4000" dirty="0" err="1">
                <a:solidFill>
                  <a:schemeClr val="tx1"/>
                </a:solidFill>
                <a:latin typeface="Comic Sans MS" panose="030F0702030302020204" pitchFamily="66" charset="0"/>
              </a:rPr>
              <a:t>keguruan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bahasa</a:t>
            </a:r>
            <a:r>
              <a:rPr lang="en-ID" sz="4000" dirty="0">
                <a:solidFill>
                  <a:schemeClr val="tx1"/>
                </a:solidFill>
                <a:latin typeface="Comic Sans MS" panose="030F0702030302020204" pitchFamily="66" charset="0"/>
              </a:rPr>
              <a:t> Arab yang </a:t>
            </a:r>
            <a:r>
              <a:rPr lang="en-ID" sz="4000" dirty="0" err="1">
                <a:solidFill>
                  <a:schemeClr val="tx1"/>
                </a:solidFill>
                <a:latin typeface="Comic Sans MS" panose="030F0702030302020204" pitchFamily="66" charset="0"/>
              </a:rPr>
              <a:t>memiliki</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kapabilitas</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sebagai</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pendidik</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dan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peneliti</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untuk</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mengembangkan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ilmu</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pendidikan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dalam</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merancang</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melaksanakan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mengevaluasi</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serta</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menginovasi</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pembelajaran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bahasa</a:t>
            </a:r>
            <a:r>
              <a:rPr lang="en-ID" sz="4000" dirty="0">
                <a:solidFill>
                  <a:schemeClr val="tx1"/>
                </a:solidFill>
                <a:latin typeface="Comic Sans MS" panose="030F0702030302020204" pitchFamily="66" charset="0"/>
              </a:rPr>
              <a:t> Arab, </a:t>
            </a:r>
            <a:r>
              <a:rPr lang="en-ID" sz="4000" dirty="0" err="1">
                <a:solidFill>
                  <a:schemeClr val="tx1"/>
                </a:solidFill>
                <a:latin typeface="Comic Sans MS" panose="030F0702030302020204" pitchFamily="66" charset="0"/>
              </a:rPr>
              <a:t>memecahkan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masalah</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secara</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interdisipliner</a:t>
            </a:r>
            <a:r>
              <a:rPr lang="en-ID" sz="4000" dirty="0">
                <a:solidFill>
                  <a:schemeClr val="tx1"/>
                </a:solidFill>
                <a:latin typeface="Comic Sans MS" panose="030F0702030302020204" pitchFamily="66" charset="0"/>
              </a:rPr>
              <a:t>/</a:t>
            </a:r>
            <a:r>
              <a:rPr lang="en-ID" sz="4000" dirty="0" err="1">
                <a:solidFill>
                  <a:schemeClr val="tx1"/>
                </a:solidFill>
                <a:latin typeface="Comic Sans MS" panose="030F0702030302020204" pitchFamily="66" charset="0"/>
              </a:rPr>
              <a:t>multidisipliner</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mengelola</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penelitian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dan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menghasilkan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karya</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inovatf</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bertaraf</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nasional</a:t>
            </a:r>
            <a:r>
              <a:rPr lang="en-ID" sz="4000" dirty="0">
                <a:solidFill>
                  <a:schemeClr val="tx1"/>
                </a:solidFill>
                <a:latin typeface="Comic Sans MS" panose="030F0702030302020204" pitchFamily="66" charset="0"/>
              </a:rPr>
              <a:t>/</a:t>
            </a:r>
            <a:r>
              <a:rPr lang="en-ID" sz="4000" dirty="0" err="1">
                <a:solidFill>
                  <a:schemeClr val="tx1"/>
                </a:solidFill>
                <a:latin typeface="Comic Sans MS" panose="030F0702030302020204" pitchFamily="66" charset="0"/>
              </a:rPr>
              <a:t>internasaional</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dalam</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pendidikan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dan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pembelajaran</a:t>
            </a:r>
            <a:r>
              <a:rPr lang="en-ID" sz="4000" dirty="0">
                <a:solidFill>
                  <a:schemeClr val="tx1"/>
                </a:solidFill>
                <a:latin typeface="Comic Sans MS" panose="030F0702030302020204" pitchFamily="66" charset="0"/>
              </a:rPr>
              <a:t> </a:t>
            </a:r>
            <a:r>
              <a:rPr lang="en-ID" sz="4000" dirty="0" err="1">
                <a:solidFill>
                  <a:schemeClr val="tx1"/>
                </a:solidFill>
                <a:latin typeface="Comic Sans MS" panose="030F0702030302020204" pitchFamily="66" charset="0"/>
              </a:rPr>
              <a:t>bahasa</a:t>
            </a:r>
            <a:r>
              <a:rPr lang="en-ID" sz="4000" dirty="0">
                <a:solidFill>
                  <a:schemeClr val="tx1"/>
                </a:solidFill>
                <a:latin typeface="Comic Sans MS" panose="030F0702030302020204" pitchFamily="66" charset="0"/>
              </a:rPr>
              <a:t> Arab.</a:t>
            </a:r>
            <a:endParaRPr lang="en-US" sz="40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4001525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76" y="1085200"/>
            <a:ext cx="3082709" cy="4349685"/>
          </a:xfrm>
        </p:spPr>
        <p:txBody>
          <a:bodyPr>
            <a:normAutofit/>
          </a:bodyPr>
          <a:lstStyle/>
          <a:p>
            <a:pPr algn="ctr"/>
            <a:r>
              <a:rPr lang="en-US" sz="2800" b="1" dirty="0">
                <a:solidFill>
                  <a:schemeClr val="tx1"/>
                </a:solidFill>
                <a:latin typeface="Comic Sans MS" panose="030F0702030302020204" pitchFamily="66" charset="0"/>
              </a:rPr>
              <a:t>(C)</a:t>
            </a:r>
            <a:br>
              <a:rPr lang="en-US" sz="2800" b="1" dirty="0">
                <a:solidFill>
                  <a:schemeClr val="tx1"/>
                </a:solidFill>
                <a:latin typeface="Comic Sans MS" panose="030F0702030302020204" pitchFamily="66" charset="0"/>
              </a:rPr>
            </a:br>
            <a:r>
              <a:rPr lang="en-US" sz="2800" b="1" dirty="0" err="1">
                <a:solidFill>
                  <a:schemeClr val="tx1"/>
                </a:solidFill>
                <a:latin typeface="Comic Sans MS" panose="030F0702030302020204" pitchFamily="66" charset="0"/>
              </a:rPr>
              <a:t>SCPL</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SIKAP</a:t>
            </a:r>
            <a:r>
              <a:rPr lang="en-US" sz="2800" b="1" dirty="0">
                <a:solidFill>
                  <a:schemeClr val="tx1"/>
                </a:solidFill>
                <a:latin typeface="Comic Sans MS" panose="030F0702030302020204" pitchFamily="66" charset="0"/>
              </a:rPr>
              <a:t> </a:t>
            </a:r>
            <a:br>
              <a:rPr lang="en-US" sz="2800" b="1" dirty="0">
                <a:solidFill>
                  <a:schemeClr val="tx1"/>
                </a:solidFill>
                <a:latin typeface="Comic Sans MS" panose="030F0702030302020204" pitchFamily="66" charset="0"/>
              </a:rPr>
            </a:br>
            <a:r>
              <a:rPr lang="en-US" sz="2800" b="1" dirty="0">
                <a:solidFill>
                  <a:schemeClr val="tx1"/>
                </a:solidFill>
                <a:latin typeface="Comic Sans MS" panose="030F0702030302020204" pitchFamily="66" charset="0"/>
              </a:rPr>
              <a:t> S-1 </a:t>
            </a:r>
            <a:r>
              <a:rPr lang="en-US" sz="2800" b="1" dirty="0" err="1">
                <a:solidFill>
                  <a:schemeClr val="tx1"/>
                </a:solidFill>
                <a:latin typeface="Comic Sans MS" panose="030F0702030302020204" pitchFamily="66" charset="0"/>
              </a:rPr>
              <a:t>s.d</a:t>
            </a:r>
            <a:r>
              <a:rPr lang="en-US" sz="2800" b="1" dirty="0">
                <a:solidFill>
                  <a:schemeClr val="tx1"/>
                </a:solidFill>
                <a:latin typeface="Comic Sans MS" panose="030F0702030302020204" pitchFamily="66" charset="0"/>
              </a:rPr>
              <a:t> S- 12</a:t>
            </a: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052258794"/>
              </p:ext>
            </p:extLst>
          </p:nvPr>
        </p:nvGraphicFramePr>
        <p:xfrm>
          <a:off x="3515933" y="430155"/>
          <a:ext cx="8128000" cy="6035040"/>
        </p:xfrm>
        <a:graphic>
          <a:graphicData uri="http://schemas.openxmlformats.org/drawingml/2006/table">
            <a:tbl>
              <a:tblPr firstRow="1" bandRow="1">
                <a:tableStyleId>{5C22544A-7EE6-4342-B048-85BDC9FD1C3A}</a:tableStyleId>
              </a:tblPr>
              <a:tblGrid>
                <a:gridCol w="718641">
                  <a:extLst>
                    <a:ext uri="{9D8B030D-6E8A-4147-A177-3AD203B41FA5}">
                      <a16:colId xmlns:a16="http://schemas.microsoft.com/office/drawing/2014/main" val="20000"/>
                    </a:ext>
                  </a:extLst>
                </a:gridCol>
                <a:gridCol w="2532559">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05229">
                <a:tc gridSpan="5">
                  <a:txBody>
                    <a:bodyPr/>
                    <a:lstStyle/>
                    <a:p>
                      <a:pPr algn="ctr"/>
                      <a:r>
                        <a:rPr lang="en-ID" dirty="0">
                          <a:solidFill>
                            <a:schemeClr val="tx1"/>
                          </a:solidFill>
                        </a:rPr>
                        <a:t>CPL</a:t>
                      </a:r>
                      <a:r>
                        <a:rPr lang="en-ID" baseline="0" dirty="0">
                          <a:solidFill>
                            <a:schemeClr val="tx1"/>
                          </a:solidFill>
                        </a:rPr>
                        <a:t> </a:t>
                      </a:r>
                      <a:r>
                        <a:rPr lang="en-ID" baseline="0" dirty="0" err="1">
                          <a:solidFill>
                            <a:schemeClr val="tx1"/>
                          </a:solidFill>
                        </a:rPr>
                        <a:t>UNSUR</a:t>
                      </a:r>
                      <a:r>
                        <a:rPr lang="en-ID" baseline="0" dirty="0">
                          <a:solidFill>
                            <a:schemeClr val="tx1"/>
                          </a:solidFill>
                        </a:rPr>
                        <a:t> </a:t>
                      </a:r>
                      <a:r>
                        <a:rPr lang="en-ID" baseline="0" dirty="0" err="1">
                          <a:solidFill>
                            <a:schemeClr val="tx1"/>
                          </a:solidFill>
                        </a:rPr>
                        <a:t>SIKAP</a:t>
                      </a:r>
                      <a:r>
                        <a:rPr lang="en-ID" baseline="0" dirty="0">
                          <a:solidFill>
                            <a:schemeClr val="tx1"/>
                          </a:solidFill>
                        </a:rPr>
                        <a:t> DAN TATA </a:t>
                      </a:r>
                      <a:r>
                        <a:rPr lang="en-ID" baseline="0" dirty="0" err="1">
                          <a:solidFill>
                            <a:schemeClr val="tx1"/>
                          </a:solidFill>
                        </a:rPr>
                        <a:t>NILAI</a:t>
                      </a:r>
                      <a:endParaRPr lang="en-ID" baseline="0" dirty="0">
                        <a:solidFill>
                          <a:schemeClr val="tx1"/>
                        </a:solidFill>
                      </a:endParaRPr>
                    </a:p>
                    <a:p>
                      <a:pPr algn="ctr"/>
                      <a:endParaRPr lang="en-US"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526834">
                <a:tc>
                  <a:txBody>
                    <a:bodyPr/>
                    <a:lstStyle/>
                    <a:p>
                      <a:r>
                        <a:rPr lang="en-ID" dirty="0"/>
                        <a:t>S-1</a:t>
                      </a:r>
                      <a:endParaRPr lang="en-US" dirty="0"/>
                    </a:p>
                  </a:txBody>
                  <a:tcPr/>
                </a:tc>
                <a:tc gridSpan="4">
                  <a:txBody>
                    <a:bodyPr/>
                    <a:lstStyle/>
                    <a:p>
                      <a:r>
                        <a:rPr lang="en-US" sz="1800" kern="1200" dirty="0" err="1">
                          <a:solidFill>
                            <a:schemeClr val="dk1"/>
                          </a:solidFill>
                          <a:effectLst/>
                          <a:latin typeface="+mn-lt"/>
                          <a:ea typeface="+mn-ea"/>
                          <a:cs typeface="+mn-cs"/>
                        </a:rPr>
                        <a:t>bertakwa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kepada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Tuhan</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Maha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Esa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menunjukkan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sikap</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religius</a:t>
                      </a:r>
                      <a:r>
                        <a:rPr lang="en-US" sz="1800" kern="1200" dirty="0">
                          <a:solidFill>
                            <a:schemeClr val="dk1"/>
                          </a:solidFill>
                          <a:effectLst/>
                          <a:latin typeface="+mn-lt"/>
                          <a:ea typeface="+mn-ea"/>
                          <a:cs typeface="+mn-cs"/>
                        </a:rPr>
                        <a:t>;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526834">
                <a:tc>
                  <a:txBody>
                    <a:bodyPr/>
                    <a:lstStyle/>
                    <a:p>
                      <a:r>
                        <a:rPr lang="en-ID" dirty="0"/>
                        <a:t>S-2</a:t>
                      </a:r>
                      <a:endParaRPr lang="en-US" dirty="0"/>
                    </a:p>
                  </a:txBody>
                  <a:tcPr/>
                </a:tc>
                <a:tc gridSpan="4">
                  <a:txBody>
                    <a:bodyPr/>
                    <a:lstStyle/>
                    <a:p>
                      <a:r>
                        <a:rPr lang="sv-SE" sz="1800" kern="1200" dirty="0">
                          <a:solidFill>
                            <a:schemeClr val="dk1"/>
                          </a:solidFill>
                          <a:effectLst/>
                          <a:latin typeface="+mn-lt"/>
                          <a:ea typeface="+mn-ea"/>
                          <a:cs typeface="+mn-cs"/>
                        </a:rPr>
                        <a:t>menjunjung tinggi nilai kemanusiaan dalam menjalankan tugas </a:t>
                      </a:r>
                      <a:br>
                        <a:rPr lang="sv-SE" dirty="0"/>
                      </a:br>
                      <a:r>
                        <a:rPr lang="sv-SE" sz="1800" kern="1200" dirty="0">
                          <a:solidFill>
                            <a:schemeClr val="dk1"/>
                          </a:solidFill>
                          <a:effectLst/>
                          <a:latin typeface="+mn-lt"/>
                          <a:ea typeface="+mn-ea"/>
                          <a:cs typeface="+mn-cs"/>
                        </a:rPr>
                        <a:t>berdasarkan agama,moral,dan etika;</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2"/>
                  </a:ext>
                </a:extLst>
              </a:tr>
              <a:tr h="526834">
                <a:tc>
                  <a:txBody>
                    <a:bodyPr/>
                    <a:lstStyle/>
                    <a:p>
                      <a:r>
                        <a:rPr lang="en-ID" dirty="0"/>
                        <a:t>S-3 </a:t>
                      </a:r>
                      <a:endParaRPr lang="en-US" dirty="0"/>
                    </a:p>
                  </a:txBody>
                  <a:tcPr/>
                </a:tc>
                <a:tc gridSpan="4">
                  <a:txBody>
                    <a:bodyPr/>
                    <a:lstStyle/>
                    <a:p>
                      <a:r>
                        <a:rPr lang="en-US" sz="1800" kern="1200" dirty="0" err="1">
                          <a:solidFill>
                            <a:schemeClr val="dk1"/>
                          </a:solidFill>
                          <a:effectLst/>
                          <a:latin typeface="+mn-lt"/>
                          <a:ea typeface="+mn-ea"/>
                          <a:cs typeface="+mn-cs"/>
                        </a:rPr>
                        <a:t>berkontribusi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peningkatan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mutu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kehidupan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bermasyarakat</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berbangsa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bernegara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kemajuan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peradaban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berdasarkan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Pancasila</a:t>
                      </a:r>
                      <a:r>
                        <a:rPr lang="en-US" sz="1800" kern="1200" dirty="0">
                          <a:solidFill>
                            <a:schemeClr val="dk1"/>
                          </a:solidFill>
                          <a:effectLst/>
                          <a:latin typeface="+mn-lt"/>
                          <a:ea typeface="+mn-ea"/>
                          <a:cs typeface="+mn-cs"/>
                        </a:rPr>
                        <a: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3"/>
                  </a:ext>
                </a:extLst>
              </a:tr>
              <a:tr h="305229">
                <a:tc>
                  <a:txBody>
                    <a:bodyPr/>
                    <a:lstStyle/>
                    <a:p>
                      <a:r>
                        <a:rPr lang="en-ID" dirty="0"/>
                        <a:t>S-4</a:t>
                      </a:r>
                      <a:endParaRPr lang="en-US" dirty="0"/>
                    </a:p>
                  </a:txBody>
                  <a:tcPr/>
                </a:tc>
                <a:tc gridSpan="4">
                  <a:txBody>
                    <a:bodyPr/>
                    <a:lstStyle/>
                    <a:p>
                      <a:r>
                        <a:rPr lang="en-ID" dirty="0" err="1"/>
                        <a:t>Berperan</a:t>
                      </a:r>
                      <a:r>
                        <a:rPr lang="en-ID" dirty="0"/>
                        <a:t> </a:t>
                      </a:r>
                      <a:r>
                        <a:rPr lang="en-ID" dirty="0" err="1"/>
                        <a:t>sebagai</a:t>
                      </a:r>
                      <a:r>
                        <a:rPr lang="en-ID" dirty="0"/>
                        <a:t> </a:t>
                      </a:r>
                      <a:r>
                        <a:rPr lang="en-ID" dirty="0" err="1"/>
                        <a:t>warga</a:t>
                      </a:r>
                      <a:r>
                        <a:rPr lang="en-ID" dirty="0"/>
                        <a:t> Negara yang </a:t>
                      </a:r>
                      <a:r>
                        <a:rPr lang="en-ID" dirty="0" err="1"/>
                        <a:t>bangga</a:t>
                      </a:r>
                      <a:r>
                        <a:rPr lang="en-ID" dirty="0"/>
                        <a:t> </a:t>
                      </a:r>
                      <a:r>
                        <a:rPr lang="en-ID" dirty="0" err="1"/>
                        <a:t>dan</a:t>
                      </a:r>
                      <a:r>
                        <a:rPr lang="en-ID" dirty="0"/>
                        <a:t> </a:t>
                      </a:r>
                      <a:r>
                        <a:rPr lang="en-ID" dirty="0" err="1"/>
                        <a:t>cinta</a:t>
                      </a:r>
                      <a:r>
                        <a:rPr lang="en-ID" dirty="0"/>
                        <a:t> </a:t>
                      </a:r>
                      <a:r>
                        <a:rPr lang="en-ID" dirty="0" err="1"/>
                        <a:t>tanah</a:t>
                      </a:r>
                      <a:r>
                        <a:rPr lang="en-ID" baseline="0" dirty="0"/>
                        <a:t> air, </a:t>
                      </a:r>
                      <a:r>
                        <a:rPr lang="en-ID" baseline="0" dirty="0" err="1"/>
                        <a:t>memiliki</a:t>
                      </a:r>
                      <a:r>
                        <a:rPr lang="en-ID" baseline="0" dirty="0"/>
                        <a:t> </a:t>
                      </a:r>
                      <a:r>
                        <a:rPr lang="en-ID" baseline="0" dirty="0" err="1"/>
                        <a:t>nasionalisme</a:t>
                      </a:r>
                      <a:r>
                        <a:rPr lang="en-ID" baseline="0" dirty="0"/>
                        <a:t> </a:t>
                      </a:r>
                      <a:r>
                        <a:rPr lang="en-ID" baseline="0" dirty="0" err="1"/>
                        <a:t>serta</a:t>
                      </a:r>
                      <a:r>
                        <a:rPr lang="en-ID" baseline="0" dirty="0"/>
                        <a:t> rasa </a:t>
                      </a:r>
                      <a:r>
                        <a:rPr lang="en-ID" baseline="0" dirty="0" err="1"/>
                        <a:t>tanggungjawab</a:t>
                      </a:r>
                      <a:r>
                        <a:rPr lang="en-ID" baseline="0" dirty="0"/>
                        <a:t> </a:t>
                      </a:r>
                      <a:r>
                        <a:rPr lang="en-ID" baseline="0" dirty="0" err="1"/>
                        <a:t>pada</a:t>
                      </a:r>
                      <a:r>
                        <a:rPr lang="en-ID" baseline="0" dirty="0"/>
                        <a:t> Negara </a:t>
                      </a:r>
                      <a:r>
                        <a:rPr lang="en-ID" baseline="0" dirty="0" err="1"/>
                        <a:t>dan</a:t>
                      </a:r>
                      <a:r>
                        <a:rPr lang="en-ID" baseline="0" dirty="0"/>
                        <a:t> </a:t>
                      </a:r>
                      <a:r>
                        <a:rPr lang="en-ID" baseline="0" dirty="0" err="1"/>
                        <a:t>bangsa</a:t>
                      </a:r>
                      <a:r>
                        <a:rPr lang="en-ID" baseline="0" dirty="0"/>
                        <a: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4"/>
                  </a:ext>
                </a:extLst>
              </a:tr>
              <a:tr h="305229">
                <a:tc>
                  <a:txBody>
                    <a:bodyPr/>
                    <a:lstStyle/>
                    <a:p>
                      <a:endParaRPr lang="en-US"/>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5"/>
                  </a:ext>
                </a:extLst>
              </a:tr>
              <a:tr h="305229">
                <a:tc>
                  <a:txBody>
                    <a:bodyPr/>
                    <a:lstStyle/>
                    <a:p>
                      <a:endParaRPr lang="en-US"/>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r h="305229">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r h="3052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8"/>
                  </a:ext>
                </a:extLst>
              </a:tr>
              <a:tr h="3052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9"/>
                  </a:ext>
                </a:extLst>
              </a:tr>
              <a:tr h="305229">
                <a:tc>
                  <a:txBody>
                    <a:bodyPr/>
                    <a:lstStyle/>
                    <a:p>
                      <a:r>
                        <a:rPr lang="en-ID" dirty="0"/>
                        <a:t>S-12</a:t>
                      </a:r>
                      <a:endParaRPr lang="en-US" dirty="0"/>
                    </a:p>
                  </a:txBody>
                  <a:tcPr/>
                </a:tc>
                <a:tc gridSpan="4">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D" dirty="0"/>
                        <a:t> </a:t>
                      </a:r>
                      <a:r>
                        <a:rPr lang="en-ID" dirty="0" err="1"/>
                        <a:t>Responsif</a:t>
                      </a:r>
                      <a:r>
                        <a:rPr lang="en-ID" baseline="0" dirty="0"/>
                        <a:t> </a:t>
                      </a:r>
                      <a:r>
                        <a:rPr lang="en-ID" baseline="0" dirty="0" err="1"/>
                        <a:t>dan</a:t>
                      </a:r>
                      <a:r>
                        <a:rPr lang="en-ID" baseline="0" dirty="0"/>
                        <a:t> </a:t>
                      </a:r>
                      <a:r>
                        <a:rPr lang="en-ID" baseline="0" dirty="0" err="1"/>
                        <a:t>adaptif</a:t>
                      </a:r>
                      <a:r>
                        <a:rPr lang="en-ID" baseline="0" dirty="0"/>
                        <a:t> </a:t>
                      </a:r>
                      <a:r>
                        <a:rPr lang="en-ID" baseline="0" dirty="0" err="1"/>
                        <a:t>terhadap</a:t>
                      </a:r>
                      <a:r>
                        <a:rPr lang="en-ID" baseline="0" dirty="0"/>
                        <a:t> </a:t>
                      </a:r>
                      <a:r>
                        <a:rPr lang="en-ID" baseline="0" dirty="0" err="1"/>
                        <a:t>perubahan</a:t>
                      </a:r>
                      <a:r>
                        <a:rPr lang="en-ID" baseline="0" dirty="0"/>
                        <a:t> </a:t>
                      </a:r>
                      <a:r>
                        <a:rPr lang="en-ID" baseline="0" dirty="0" err="1"/>
                        <a:t>dan</a:t>
                      </a:r>
                      <a:r>
                        <a:rPr lang="en-ID" baseline="0" dirty="0"/>
                        <a:t> </a:t>
                      </a:r>
                      <a:r>
                        <a:rPr lang="en-ID" baseline="0" dirty="0" err="1"/>
                        <a:t>perkembangan</a:t>
                      </a:r>
                      <a:r>
                        <a:rPr lang="en-ID" baseline="0" dirty="0"/>
                        <a:t> </a:t>
                      </a:r>
                      <a:r>
                        <a:rPr lang="en-ID" baseline="0" dirty="0" err="1"/>
                        <a:t>Ipteks</a:t>
                      </a:r>
                      <a:r>
                        <a:rPr lang="en-ID" baseline="0" dirty="0"/>
                        <a:t>.</a:t>
                      </a:r>
                      <a:endParaRPr lang="en-US" dirty="0"/>
                    </a:p>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10"/>
                  </a:ext>
                </a:extLst>
              </a:tr>
              <a:tr h="230795">
                <a:tc gridSpan="5">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29263263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76" y="1085200"/>
            <a:ext cx="3082709" cy="4349685"/>
          </a:xfrm>
        </p:spPr>
        <p:txBody>
          <a:bodyPr>
            <a:normAutofit/>
          </a:bodyPr>
          <a:lstStyle/>
          <a:p>
            <a:pPr algn="ctr"/>
            <a:r>
              <a:rPr lang="en-US" sz="2800" b="1" dirty="0">
                <a:solidFill>
                  <a:schemeClr val="tx1"/>
                </a:solidFill>
                <a:latin typeface="Comic Sans MS" panose="030F0702030302020204" pitchFamily="66" charset="0"/>
              </a:rPr>
              <a:t>(D)</a:t>
            </a:r>
            <a:br>
              <a:rPr lang="en-US" sz="2800" b="1" dirty="0">
                <a:solidFill>
                  <a:schemeClr val="tx1"/>
                </a:solidFill>
                <a:latin typeface="Comic Sans MS" panose="030F0702030302020204" pitchFamily="66" charset="0"/>
              </a:rPr>
            </a:br>
            <a:r>
              <a:rPr lang="en-US" sz="2800" b="1" dirty="0" err="1">
                <a:solidFill>
                  <a:schemeClr val="tx1"/>
                </a:solidFill>
                <a:latin typeface="Comic Sans MS" panose="030F0702030302020204" pitchFamily="66" charset="0"/>
              </a:rPr>
              <a:t>SCPL</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SIKAP</a:t>
            </a:r>
            <a:r>
              <a:rPr lang="en-US" sz="2800" b="1" dirty="0">
                <a:solidFill>
                  <a:schemeClr val="tx1"/>
                </a:solidFill>
                <a:latin typeface="Comic Sans MS" panose="030F0702030302020204" pitchFamily="66" charset="0"/>
              </a:rPr>
              <a:t> </a:t>
            </a:r>
            <a:br>
              <a:rPr lang="en-US" sz="2800" b="1" dirty="0">
                <a:solidFill>
                  <a:schemeClr val="tx1"/>
                </a:solidFill>
                <a:latin typeface="Comic Sans MS" panose="030F0702030302020204" pitchFamily="66" charset="0"/>
              </a:rPr>
            </a:br>
            <a:r>
              <a:rPr lang="en-US" sz="2800" b="1" dirty="0">
                <a:solidFill>
                  <a:schemeClr val="tx1"/>
                </a:solidFill>
                <a:latin typeface="Comic Sans MS" panose="030F0702030302020204" pitchFamily="66" charset="0"/>
              </a:rPr>
              <a:t> S-1 </a:t>
            </a:r>
            <a:r>
              <a:rPr lang="en-US" sz="2800" b="1" dirty="0" err="1">
                <a:solidFill>
                  <a:schemeClr val="tx1"/>
                </a:solidFill>
                <a:latin typeface="Comic Sans MS" panose="030F0702030302020204" pitchFamily="66" charset="0"/>
              </a:rPr>
              <a:t>s.d</a:t>
            </a:r>
            <a:r>
              <a:rPr lang="en-US" sz="2800" b="1" dirty="0">
                <a:solidFill>
                  <a:schemeClr val="tx1"/>
                </a:solidFill>
                <a:latin typeface="Comic Sans MS" panose="030F0702030302020204" pitchFamily="66" charset="0"/>
              </a:rPr>
              <a:t> S- 12</a:t>
            </a: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p:txBody>
      </p:sp>
      <p:graphicFrame>
        <p:nvGraphicFramePr>
          <p:cNvPr id="7" name="Table 6"/>
          <p:cNvGraphicFramePr>
            <a:graphicFrameLocks noGrp="1"/>
          </p:cNvGraphicFramePr>
          <p:nvPr/>
        </p:nvGraphicFramePr>
        <p:xfrm>
          <a:off x="3515933" y="436331"/>
          <a:ext cx="8128000" cy="6402088"/>
        </p:xfrm>
        <a:graphic>
          <a:graphicData uri="http://schemas.openxmlformats.org/drawingml/2006/table">
            <a:tbl>
              <a:tblPr firstRow="1" bandRow="1">
                <a:tableStyleId>{5C22544A-7EE6-4342-B048-85BDC9FD1C3A}</a:tableStyleId>
              </a:tblPr>
              <a:tblGrid>
                <a:gridCol w="718641">
                  <a:extLst>
                    <a:ext uri="{9D8B030D-6E8A-4147-A177-3AD203B41FA5}">
                      <a16:colId xmlns:a16="http://schemas.microsoft.com/office/drawing/2014/main" val="20000"/>
                    </a:ext>
                  </a:extLst>
                </a:gridCol>
                <a:gridCol w="2532559">
                  <a:extLst>
                    <a:ext uri="{9D8B030D-6E8A-4147-A177-3AD203B41FA5}">
                      <a16:colId xmlns:a16="http://schemas.microsoft.com/office/drawing/2014/main" val="20001"/>
                    </a:ext>
                  </a:extLst>
                </a:gridCol>
                <a:gridCol w="1625600">
                  <a:extLst>
                    <a:ext uri="{9D8B030D-6E8A-4147-A177-3AD203B41FA5}">
                      <a16:colId xmlns:a16="http://schemas.microsoft.com/office/drawing/2014/main" val="20002"/>
                    </a:ext>
                  </a:extLst>
                </a:gridCol>
                <a:gridCol w="1625600">
                  <a:extLst>
                    <a:ext uri="{9D8B030D-6E8A-4147-A177-3AD203B41FA5}">
                      <a16:colId xmlns:a16="http://schemas.microsoft.com/office/drawing/2014/main" val="20003"/>
                    </a:ext>
                  </a:extLst>
                </a:gridCol>
                <a:gridCol w="1625600">
                  <a:extLst>
                    <a:ext uri="{9D8B030D-6E8A-4147-A177-3AD203B41FA5}">
                      <a16:colId xmlns:a16="http://schemas.microsoft.com/office/drawing/2014/main" val="20004"/>
                    </a:ext>
                  </a:extLst>
                </a:gridCol>
              </a:tblGrid>
              <a:tr h="305229">
                <a:tc gridSpan="5">
                  <a:txBody>
                    <a:bodyPr/>
                    <a:lstStyle/>
                    <a:p>
                      <a:pPr algn="ctr"/>
                      <a:r>
                        <a:rPr lang="en-ID" dirty="0">
                          <a:solidFill>
                            <a:schemeClr val="tx1"/>
                          </a:solidFill>
                        </a:rPr>
                        <a:t>CPL</a:t>
                      </a:r>
                      <a:r>
                        <a:rPr lang="en-ID" baseline="0" dirty="0">
                          <a:solidFill>
                            <a:schemeClr val="tx1"/>
                          </a:solidFill>
                        </a:rPr>
                        <a:t> </a:t>
                      </a:r>
                      <a:r>
                        <a:rPr lang="en-ID" baseline="0" dirty="0" err="1">
                          <a:solidFill>
                            <a:schemeClr val="tx1"/>
                          </a:solidFill>
                        </a:rPr>
                        <a:t>UNSUR</a:t>
                      </a:r>
                      <a:r>
                        <a:rPr lang="en-ID" baseline="0" dirty="0">
                          <a:solidFill>
                            <a:schemeClr val="tx1"/>
                          </a:solidFill>
                        </a:rPr>
                        <a:t> </a:t>
                      </a:r>
                      <a:r>
                        <a:rPr lang="en-ID" baseline="0" dirty="0" err="1">
                          <a:solidFill>
                            <a:schemeClr val="tx1"/>
                          </a:solidFill>
                        </a:rPr>
                        <a:t>SIKAP</a:t>
                      </a:r>
                      <a:r>
                        <a:rPr lang="en-ID" baseline="0" dirty="0">
                          <a:solidFill>
                            <a:schemeClr val="tx1"/>
                          </a:solidFill>
                        </a:rPr>
                        <a:t> DAN TATA </a:t>
                      </a:r>
                      <a:r>
                        <a:rPr lang="en-ID" baseline="0" dirty="0" err="1">
                          <a:solidFill>
                            <a:schemeClr val="tx1"/>
                          </a:solidFill>
                        </a:rPr>
                        <a:t>NILAI</a:t>
                      </a:r>
                      <a:endParaRPr lang="en-US" dirty="0">
                        <a:solidFill>
                          <a:schemeClr val="tx1"/>
                        </a:solidFill>
                      </a:endParaRP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526834">
                <a:tc>
                  <a:txBody>
                    <a:bodyPr/>
                    <a:lstStyle/>
                    <a:p>
                      <a:r>
                        <a:rPr lang="en-ID" dirty="0"/>
                        <a:t>S-1</a:t>
                      </a:r>
                      <a:endParaRPr lang="en-US" dirty="0"/>
                    </a:p>
                  </a:txBody>
                  <a:tcPr/>
                </a:tc>
                <a:tc gridSpan="4">
                  <a:txBody>
                    <a:bodyPr/>
                    <a:lstStyle/>
                    <a:p>
                      <a:r>
                        <a:rPr lang="en-US" sz="1800" kern="1200" dirty="0" err="1">
                          <a:solidFill>
                            <a:schemeClr val="dk1"/>
                          </a:solidFill>
                          <a:effectLst/>
                          <a:latin typeface="+mn-lt"/>
                          <a:ea typeface="+mn-ea"/>
                          <a:cs typeface="+mn-cs"/>
                        </a:rPr>
                        <a:t>bertakwa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kepada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Tuhan</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Maha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Esa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menunjukkan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sikap</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religius</a:t>
                      </a:r>
                      <a:r>
                        <a:rPr lang="en-US" sz="1800" kern="1200" dirty="0">
                          <a:solidFill>
                            <a:schemeClr val="dk1"/>
                          </a:solidFill>
                          <a:effectLst/>
                          <a:latin typeface="+mn-lt"/>
                          <a:ea typeface="+mn-ea"/>
                          <a:cs typeface="+mn-cs"/>
                        </a:rPr>
                        <a:t>; </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1"/>
                  </a:ext>
                </a:extLst>
              </a:tr>
              <a:tr h="526834">
                <a:tc>
                  <a:txBody>
                    <a:bodyPr/>
                    <a:lstStyle/>
                    <a:p>
                      <a:r>
                        <a:rPr lang="en-ID" dirty="0"/>
                        <a:t>S-2</a:t>
                      </a:r>
                      <a:endParaRPr lang="en-US" dirty="0"/>
                    </a:p>
                  </a:txBody>
                  <a:tcPr/>
                </a:tc>
                <a:tc gridSpan="4">
                  <a:txBody>
                    <a:bodyPr/>
                    <a:lstStyle/>
                    <a:p>
                      <a:r>
                        <a:rPr lang="sv-SE" sz="1800" kern="1200" dirty="0">
                          <a:solidFill>
                            <a:schemeClr val="dk1"/>
                          </a:solidFill>
                          <a:effectLst/>
                          <a:latin typeface="+mn-lt"/>
                          <a:ea typeface="+mn-ea"/>
                          <a:cs typeface="+mn-cs"/>
                        </a:rPr>
                        <a:t>menjunjung tinggi nilai kemanusiaan dalam menjalankan tugas </a:t>
                      </a:r>
                      <a:br>
                        <a:rPr lang="sv-SE" dirty="0"/>
                      </a:br>
                      <a:r>
                        <a:rPr lang="sv-SE" sz="1800" kern="1200" dirty="0">
                          <a:solidFill>
                            <a:schemeClr val="dk1"/>
                          </a:solidFill>
                          <a:effectLst/>
                          <a:latin typeface="+mn-lt"/>
                          <a:ea typeface="+mn-ea"/>
                          <a:cs typeface="+mn-cs"/>
                        </a:rPr>
                        <a:t>berdasarkan agama,moral,dan etika;</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2"/>
                  </a:ext>
                </a:extLst>
              </a:tr>
              <a:tr h="526834">
                <a:tc>
                  <a:txBody>
                    <a:bodyPr/>
                    <a:lstStyle/>
                    <a:p>
                      <a:r>
                        <a:rPr lang="en-ID" dirty="0"/>
                        <a:t>S-3 </a:t>
                      </a:r>
                      <a:endParaRPr lang="en-US" dirty="0"/>
                    </a:p>
                  </a:txBody>
                  <a:tcPr/>
                </a:tc>
                <a:tc gridSpan="4">
                  <a:txBody>
                    <a:bodyPr/>
                    <a:lstStyle/>
                    <a:p>
                      <a:r>
                        <a:rPr lang="en-US" sz="1800" kern="1200" dirty="0" err="1">
                          <a:solidFill>
                            <a:schemeClr val="dk1"/>
                          </a:solidFill>
                          <a:effectLst/>
                          <a:latin typeface="+mn-lt"/>
                          <a:ea typeface="+mn-ea"/>
                          <a:cs typeface="+mn-cs"/>
                        </a:rPr>
                        <a:t>berkontribusi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peningkatan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mutu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kehidupan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bermasyarakat</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berbangsa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bernegara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kemajuan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peradaban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berdasarkan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Pancasila</a:t>
                      </a:r>
                      <a:r>
                        <a:rPr lang="en-US" sz="1800" kern="1200" dirty="0">
                          <a:solidFill>
                            <a:schemeClr val="dk1"/>
                          </a:solidFill>
                          <a:effectLst/>
                          <a:latin typeface="+mn-lt"/>
                          <a:ea typeface="+mn-ea"/>
                          <a:cs typeface="+mn-cs"/>
                        </a:rPr>
                        <a: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3"/>
                  </a:ext>
                </a:extLst>
              </a:tr>
              <a:tr h="305229">
                <a:tc>
                  <a:txBody>
                    <a:bodyPr/>
                    <a:lstStyle/>
                    <a:p>
                      <a:r>
                        <a:rPr lang="en-ID" dirty="0"/>
                        <a:t>S-4</a:t>
                      </a:r>
                      <a:endParaRPr lang="en-US" dirty="0"/>
                    </a:p>
                  </a:txBody>
                  <a:tcPr/>
                </a:tc>
                <a:tc gridSpan="4">
                  <a:txBody>
                    <a:bodyPr/>
                    <a:lstStyle/>
                    <a:p>
                      <a:r>
                        <a:rPr lang="en-ID" dirty="0" err="1"/>
                        <a:t>Berperan</a:t>
                      </a:r>
                      <a:r>
                        <a:rPr lang="en-ID" dirty="0"/>
                        <a:t> </a:t>
                      </a:r>
                      <a:r>
                        <a:rPr lang="en-ID" dirty="0" err="1"/>
                        <a:t>sebagai</a:t>
                      </a:r>
                      <a:r>
                        <a:rPr lang="en-ID" dirty="0"/>
                        <a:t> </a:t>
                      </a:r>
                      <a:r>
                        <a:rPr lang="en-ID" dirty="0" err="1"/>
                        <a:t>warga</a:t>
                      </a:r>
                      <a:r>
                        <a:rPr lang="en-ID" dirty="0"/>
                        <a:t> Negara yang </a:t>
                      </a:r>
                      <a:r>
                        <a:rPr lang="en-ID" dirty="0" err="1"/>
                        <a:t>bangga</a:t>
                      </a:r>
                      <a:r>
                        <a:rPr lang="en-ID" dirty="0"/>
                        <a:t> </a:t>
                      </a:r>
                      <a:r>
                        <a:rPr lang="en-ID" dirty="0" err="1"/>
                        <a:t>dan</a:t>
                      </a:r>
                      <a:r>
                        <a:rPr lang="en-ID" dirty="0"/>
                        <a:t> </a:t>
                      </a:r>
                      <a:r>
                        <a:rPr lang="en-ID" dirty="0" err="1"/>
                        <a:t>cinta</a:t>
                      </a:r>
                      <a:r>
                        <a:rPr lang="en-ID" dirty="0"/>
                        <a:t> </a:t>
                      </a:r>
                      <a:r>
                        <a:rPr lang="en-ID" dirty="0" err="1"/>
                        <a:t>tanah</a:t>
                      </a:r>
                      <a:r>
                        <a:rPr lang="en-ID" baseline="0" dirty="0"/>
                        <a:t> air, </a:t>
                      </a:r>
                      <a:r>
                        <a:rPr lang="en-ID" baseline="0" dirty="0" err="1"/>
                        <a:t>memiliki</a:t>
                      </a:r>
                      <a:r>
                        <a:rPr lang="en-ID" baseline="0" dirty="0"/>
                        <a:t> </a:t>
                      </a:r>
                      <a:r>
                        <a:rPr lang="en-ID" baseline="0" dirty="0" err="1"/>
                        <a:t>nasionalisme</a:t>
                      </a:r>
                      <a:r>
                        <a:rPr lang="en-ID" baseline="0" dirty="0"/>
                        <a:t> </a:t>
                      </a:r>
                      <a:r>
                        <a:rPr lang="en-ID" baseline="0" dirty="0" err="1"/>
                        <a:t>serta</a:t>
                      </a:r>
                      <a:r>
                        <a:rPr lang="en-ID" baseline="0" dirty="0"/>
                        <a:t> rasa </a:t>
                      </a:r>
                      <a:r>
                        <a:rPr lang="en-ID" baseline="0" dirty="0" err="1"/>
                        <a:t>tanggungjawab</a:t>
                      </a:r>
                      <a:r>
                        <a:rPr lang="en-ID" baseline="0" dirty="0"/>
                        <a:t> </a:t>
                      </a:r>
                      <a:r>
                        <a:rPr lang="en-ID" baseline="0" dirty="0" err="1"/>
                        <a:t>pada</a:t>
                      </a:r>
                      <a:r>
                        <a:rPr lang="en-ID" baseline="0" dirty="0"/>
                        <a:t> Negara </a:t>
                      </a:r>
                      <a:r>
                        <a:rPr lang="en-ID" baseline="0" dirty="0" err="1"/>
                        <a:t>dan</a:t>
                      </a:r>
                      <a:r>
                        <a:rPr lang="en-ID" baseline="0" dirty="0"/>
                        <a:t> </a:t>
                      </a:r>
                      <a:r>
                        <a:rPr lang="en-ID" baseline="0" dirty="0" err="1"/>
                        <a:t>bangsa</a:t>
                      </a:r>
                      <a:r>
                        <a:rPr lang="en-ID" baseline="0" dirty="0"/>
                        <a: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4"/>
                  </a:ext>
                </a:extLst>
              </a:tr>
              <a:tr h="305229">
                <a:tc>
                  <a:txBody>
                    <a:bodyPr/>
                    <a:lstStyle/>
                    <a:p>
                      <a:endParaRPr lang="en-US"/>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5"/>
                  </a:ext>
                </a:extLst>
              </a:tr>
              <a:tr h="305229">
                <a:tc>
                  <a:txBody>
                    <a:bodyPr/>
                    <a:lstStyle/>
                    <a:p>
                      <a:endParaRPr lang="en-US"/>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6"/>
                  </a:ext>
                </a:extLst>
              </a:tr>
              <a:tr h="305229">
                <a:tc>
                  <a:txBody>
                    <a:bodyPr/>
                    <a:lstStyle/>
                    <a:p>
                      <a:endParaRPr lang="en-US" dirty="0"/>
                    </a:p>
                  </a:txBody>
                  <a:tcPr/>
                </a:tc>
                <a:tc gridSpan="4">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r h="3052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8"/>
                  </a:ext>
                </a:extLst>
              </a:tr>
              <a:tr h="3052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9"/>
                  </a:ext>
                </a:extLst>
              </a:tr>
              <a:tr h="305229">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10"/>
                  </a:ext>
                </a:extLst>
              </a:tr>
              <a:tr h="305229">
                <a:tc>
                  <a:txBody>
                    <a:bodyPr/>
                    <a:lstStyle/>
                    <a:p>
                      <a:r>
                        <a:rPr lang="en-ID" dirty="0"/>
                        <a:t>S-12</a:t>
                      </a:r>
                      <a:endParaRPr lang="en-US" dirty="0"/>
                    </a:p>
                  </a:txBody>
                  <a:tcPr/>
                </a:tc>
                <a:tc gridSpan="4">
                  <a:txBody>
                    <a:bodyPr/>
                    <a:lstStyle/>
                    <a:p>
                      <a:r>
                        <a:rPr lang="en-ID" dirty="0"/>
                        <a:t> </a:t>
                      </a:r>
                      <a:r>
                        <a:rPr lang="en-ID" dirty="0" err="1"/>
                        <a:t>Responsif</a:t>
                      </a:r>
                      <a:r>
                        <a:rPr lang="en-ID" baseline="0" dirty="0"/>
                        <a:t> </a:t>
                      </a:r>
                      <a:r>
                        <a:rPr lang="en-ID" baseline="0" dirty="0" err="1"/>
                        <a:t>dan</a:t>
                      </a:r>
                      <a:r>
                        <a:rPr lang="en-ID" baseline="0" dirty="0"/>
                        <a:t> </a:t>
                      </a:r>
                      <a:r>
                        <a:rPr lang="en-ID" baseline="0" dirty="0" err="1"/>
                        <a:t>adaptif</a:t>
                      </a:r>
                      <a:r>
                        <a:rPr lang="en-ID" baseline="0" dirty="0"/>
                        <a:t> </a:t>
                      </a:r>
                      <a:r>
                        <a:rPr lang="en-ID" baseline="0" dirty="0" err="1"/>
                        <a:t>terhadap</a:t>
                      </a:r>
                      <a:r>
                        <a:rPr lang="en-ID" baseline="0" dirty="0"/>
                        <a:t> </a:t>
                      </a:r>
                      <a:r>
                        <a:rPr lang="en-ID" baseline="0" dirty="0" err="1"/>
                        <a:t>perubahan</a:t>
                      </a:r>
                      <a:r>
                        <a:rPr lang="en-ID" baseline="0" dirty="0"/>
                        <a:t> </a:t>
                      </a:r>
                      <a:r>
                        <a:rPr lang="en-ID" baseline="0" dirty="0" err="1"/>
                        <a:t>dan</a:t>
                      </a:r>
                      <a:r>
                        <a:rPr lang="en-ID" baseline="0" dirty="0"/>
                        <a:t> </a:t>
                      </a:r>
                      <a:r>
                        <a:rPr lang="en-ID" baseline="0" dirty="0" err="1"/>
                        <a:t>perkembangan</a:t>
                      </a:r>
                      <a:r>
                        <a:rPr lang="en-ID" baseline="0" dirty="0"/>
                        <a:t> </a:t>
                      </a:r>
                      <a:r>
                        <a:rPr lang="en-ID" baseline="0" dirty="0" err="1"/>
                        <a:t>Ipteks</a:t>
                      </a:r>
                      <a:r>
                        <a:rPr lang="en-ID" baseline="0" dirty="0"/>
                        <a:t>.</a:t>
                      </a:r>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11"/>
                  </a:ext>
                </a:extLst>
              </a:tr>
              <a:tr h="915688">
                <a:tc gridSpan="5">
                  <a:txBody>
                    <a:bodyPr/>
                    <a:lstStyle/>
                    <a:p>
                      <a:endParaRPr lang="en-US" dirty="0"/>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12"/>
                  </a:ext>
                </a:extLst>
              </a:tr>
            </a:tbl>
          </a:graphicData>
        </a:graphic>
      </p:graphicFrame>
    </p:spTree>
    <p:extLst>
      <p:ext uri="{BB962C8B-B14F-4D97-AF65-F5344CB8AC3E}">
        <p14:creationId xmlns:p14="http://schemas.microsoft.com/office/powerpoint/2010/main" val="301020597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76" y="1085200"/>
            <a:ext cx="3082709" cy="4349685"/>
          </a:xfrm>
        </p:spPr>
        <p:txBody>
          <a:bodyPr>
            <a:normAutofit/>
          </a:bodyPr>
          <a:lstStyle/>
          <a:p>
            <a:pPr algn="ctr"/>
            <a:r>
              <a:rPr lang="en-US" sz="2800" b="1" dirty="0">
                <a:solidFill>
                  <a:schemeClr val="tx1"/>
                </a:solidFill>
                <a:latin typeface="Comic Sans MS" panose="030F0702030302020204" pitchFamily="66" charset="0"/>
              </a:rPr>
              <a:t>(E)</a:t>
            </a:r>
            <a:br>
              <a:rPr lang="en-US" sz="2800" b="1" dirty="0">
                <a:solidFill>
                  <a:schemeClr val="tx1"/>
                </a:solidFill>
                <a:latin typeface="Comic Sans MS" panose="030F0702030302020204" pitchFamily="66" charset="0"/>
              </a:rPr>
            </a:br>
            <a:r>
              <a:rPr lang="en-US" sz="2800" b="1" dirty="0" err="1">
                <a:solidFill>
                  <a:schemeClr val="tx1"/>
                </a:solidFill>
                <a:latin typeface="Comic Sans MS" panose="030F0702030302020204" pitchFamily="66" charset="0"/>
              </a:rPr>
              <a:t>SCPL</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Aspek</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Pengetahuan</a:t>
            </a:r>
            <a:r>
              <a:rPr lang="en-US" sz="2800" b="1" dirty="0">
                <a:solidFill>
                  <a:schemeClr val="tx1"/>
                </a:solidFill>
                <a:latin typeface="Comic Sans MS" panose="030F0702030302020204" pitchFamily="66" charset="0"/>
              </a:rPr>
              <a:t> (P-1 </a:t>
            </a:r>
            <a:r>
              <a:rPr lang="en-US" sz="2800" b="1" dirty="0" err="1">
                <a:solidFill>
                  <a:schemeClr val="tx1"/>
                </a:solidFill>
                <a:latin typeface="Comic Sans MS" panose="030F0702030302020204" pitchFamily="66" charset="0"/>
              </a:rPr>
              <a:t>s.d</a:t>
            </a:r>
            <a:r>
              <a:rPr lang="en-US" sz="2800" b="1" dirty="0">
                <a:solidFill>
                  <a:schemeClr val="tx1"/>
                </a:solidFill>
                <a:latin typeface="Comic Sans MS" panose="030F0702030302020204" pitchFamily="66" charset="0"/>
              </a:rPr>
              <a:t> P-4)</a:t>
            </a: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15933"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p:txBody>
      </p:sp>
      <p:graphicFrame>
        <p:nvGraphicFramePr>
          <p:cNvPr id="7" name="Table 6"/>
          <p:cNvGraphicFramePr>
            <a:graphicFrameLocks noGrp="1"/>
          </p:cNvGraphicFramePr>
          <p:nvPr>
            <p:extLst>
              <p:ext uri="{D42A27DB-BD31-4B8C-83A1-F6EECF244321}">
                <p14:modId xmlns:p14="http://schemas.microsoft.com/office/powerpoint/2010/main" val="115636494"/>
              </p:ext>
            </p:extLst>
          </p:nvPr>
        </p:nvGraphicFramePr>
        <p:xfrm>
          <a:off x="3515933" y="1221944"/>
          <a:ext cx="8128000" cy="3506741"/>
        </p:xfrm>
        <a:graphic>
          <a:graphicData uri="http://schemas.openxmlformats.org/drawingml/2006/table">
            <a:tbl>
              <a:tblPr firstRow="1" bandRow="1">
                <a:tableStyleId>{5C22544A-7EE6-4342-B048-85BDC9FD1C3A}</a:tableStyleId>
              </a:tblPr>
              <a:tblGrid>
                <a:gridCol w="718641">
                  <a:extLst>
                    <a:ext uri="{9D8B030D-6E8A-4147-A177-3AD203B41FA5}">
                      <a16:colId xmlns:a16="http://schemas.microsoft.com/office/drawing/2014/main" val="20000"/>
                    </a:ext>
                  </a:extLst>
                </a:gridCol>
                <a:gridCol w="7409359">
                  <a:extLst>
                    <a:ext uri="{9D8B030D-6E8A-4147-A177-3AD203B41FA5}">
                      <a16:colId xmlns:a16="http://schemas.microsoft.com/office/drawing/2014/main" val="20001"/>
                    </a:ext>
                  </a:extLst>
                </a:gridCol>
              </a:tblGrid>
              <a:tr h="252511">
                <a:tc gridSpan="2">
                  <a:txBody>
                    <a:bodyPr/>
                    <a:lstStyle/>
                    <a:p>
                      <a:pPr algn="ctr"/>
                      <a:r>
                        <a:rPr lang="en-ID" dirty="0">
                          <a:solidFill>
                            <a:schemeClr val="tx1"/>
                          </a:solidFill>
                        </a:rPr>
                        <a:t>CPL</a:t>
                      </a:r>
                      <a:r>
                        <a:rPr lang="en-ID" baseline="0" dirty="0">
                          <a:solidFill>
                            <a:schemeClr val="tx1"/>
                          </a:solidFill>
                        </a:rPr>
                        <a:t> </a:t>
                      </a:r>
                      <a:r>
                        <a:rPr lang="en-ID" baseline="0" dirty="0" err="1">
                          <a:solidFill>
                            <a:schemeClr val="tx1"/>
                          </a:solidFill>
                        </a:rPr>
                        <a:t>UNSUR</a:t>
                      </a:r>
                      <a:r>
                        <a:rPr lang="en-ID" baseline="0" dirty="0">
                          <a:solidFill>
                            <a:schemeClr val="tx1"/>
                          </a:solidFill>
                        </a:rPr>
                        <a:t> </a:t>
                      </a:r>
                      <a:r>
                        <a:rPr lang="en-ID" baseline="0" dirty="0" err="1">
                          <a:solidFill>
                            <a:schemeClr val="tx1"/>
                          </a:solidFill>
                        </a:rPr>
                        <a:t>PNGETAHUAN</a:t>
                      </a:r>
                      <a:endParaRPr lang="en-US" dirty="0">
                        <a:solidFill>
                          <a:schemeClr val="tx1"/>
                        </a:solidFill>
                      </a:endParaRPr>
                    </a:p>
                  </a:txBody>
                  <a:tcPr/>
                </a:tc>
                <a:tc hMerge="1">
                  <a:txBody>
                    <a:bodyPr/>
                    <a:lstStyle/>
                    <a:p>
                      <a:endParaRPr lang="en-US" dirty="0"/>
                    </a:p>
                  </a:txBody>
                  <a:tcPr/>
                </a:tc>
                <a:extLst>
                  <a:ext uri="{0D108BD9-81ED-4DB2-BD59-A6C34878D82A}">
                    <a16:rowId xmlns:a16="http://schemas.microsoft.com/office/drawing/2014/main" val="10000"/>
                  </a:ext>
                </a:extLst>
              </a:tr>
              <a:tr h="441894">
                <a:tc>
                  <a:txBody>
                    <a:bodyPr/>
                    <a:lstStyle/>
                    <a:p>
                      <a:r>
                        <a:rPr lang="en-ID" dirty="0"/>
                        <a:t>P-1</a:t>
                      </a:r>
                      <a:endParaRPr lang="en-US" dirty="0"/>
                    </a:p>
                  </a:txBody>
                  <a:tcPr/>
                </a:tc>
                <a:tc>
                  <a:txBody>
                    <a:bodyPr/>
                    <a:lstStyle/>
                    <a:p>
                      <a:r>
                        <a:rPr lang="en-US" sz="1800" kern="1200" dirty="0" err="1">
                          <a:solidFill>
                            <a:schemeClr val="dk1"/>
                          </a:solidFill>
                          <a:effectLst/>
                          <a:latin typeface="+mn-lt"/>
                          <a:ea typeface="+mn-ea"/>
                          <a:cs typeface="+mn-cs"/>
                        </a:rPr>
                        <a:t>Menguasao</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filsafat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ilmu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serta</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konsep-konsep</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teoretis</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kebahasaan</a:t>
                      </a:r>
                      <a:r>
                        <a:rPr lang="en-US" sz="1800" kern="1200" baseline="0" dirty="0">
                          <a:solidFill>
                            <a:schemeClr val="dk1"/>
                          </a:solidFill>
                          <a:effectLst/>
                          <a:latin typeface="+mn-lt"/>
                          <a:ea typeface="+mn-ea"/>
                          <a:cs typeface="+mn-cs"/>
                        </a:rPr>
                        <a:t> Arab, </a:t>
                      </a:r>
                      <a:r>
                        <a:rPr lang="en-US" sz="1800" kern="1200" baseline="0" dirty="0" err="1">
                          <a:solidFill>
                            <a:schemeClr val="dk1"/>
                          </a:solidFill>
                          <a:effectLst/>
                          <a:latin typeface="+mn-lt"/>
                          <a:ea typeface="+mn-ea"/>
                          <a:cs typeface="+mn-cs"/>
                        </a:rPr>
                        <a:t>pembelajaran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dan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metodologi</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penelitian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bahasa</a:t>
                      </a:r>
                      <a:r>
                        <a:rPr lang="en-US" sz="1800" kern="1200" baseline="0" dirty="0">
                          <a:solidFill>
                            <a:schemeClr val="dk1"/>
                          </a:solidFill>
                          <a:effectLst/>
                          <a:latin typeface="+mn-lt"/>
                          <a:ea typeface="+mn-ea"/>
                          <a:cs typeface="+mn-cs"/>
                        </a:rPr>
                        <a:t> Arab.</a:t>
                      </a:r>
                      <a:endParaRPr lang="en-US" dirty="0"/>
                    </a:p>
                  </a:txBody>
                  <a:tcPr/>
                </a:tc>
                <a:extLst>
                  <a:ext uri="{0D108BD9-81ED-4DB2-BD59-A6C34878D82A}">
                    <a16:rowId xmlns:a16="http://schemas.microsoft.com/office/drawing/2014/main" val="10001"/>
                  </a:ext>
                </a:extLst>
              </a:tr>
              <a:tr h="311575">
                <a:tc>
                  <a:txBody>
                    <a:bodyPr/>
                    <a:lstStyle/>
                    <a:p>
                      <a:r>
                        <a:rPr lang="en-ID" dirty="0"/>
                        <a:t>P-2</a:t>
                      </a:r>
                      <a:endParaRPr lang="en-US" dirty="0"/>
                    </a:p>
                  </a:txBody>
                  <a:tcPr/>
                </a:tc>
                <a:tc>
                  <a:txBody>
                    <a:bodyPr/>
                    <a:lstStyle/>
                    <a:p>
                      <a:r>
                        <a:rPr lang="sv-SE" sz="1800" kern="1200" dirty="0">
                          <a:solidFill>
                            <a:schemeClr val="dk1"/>
                          </a:solidFill>
                          <a:effectLst/>
                          <a:latin typeface="+mn-lt"/>
                          <a:ea typeface="+mn-ea"/>
                          <a:cs typeface="+mn-cs"/>
                        </a:rPr>
                        <a:t>Menguasai konsep teoretis keterampilan</a:t>
                      </a:r>
                      <a:r>
                        <a:rPr lang="sv-SE" sz="1800" kern="1200" baseline="0" dirty="0">
                          <a:solidFill>
                            <a:schemeClr val="dk1"/>
                          </a:solidFill>
                          <a:effectLst/>
                          <a:latin typeface="+mn-lt"/>
                          <a:ea typeface="+mn-ea"/>
                          <a:cs typeface="+mn-cs"/>
                        </a:rPr>
                        <a:t> berbahasa Arab</a:t>
                      </a:r>
                      <a:endParaRPr lang="en-US" dirty="0"/>
                    </a:p>
                  </a:txBody>
                  <a:tcPr/>
                </a:tc>
                <a:extLst>
                  <a:ext uri="{0D108BD9-81ED-4DB2-BD59-A6C34878D82A}">
                    <a16:rowId xmlns:a16="http://schemas.microsoft.com/office/drawing/2014/main" val="10002"/>
                  </a:ext>
                </a:extLst>
              </a:tr>
              <a:tr h="441894">
                <a:tc>
                  <a:txBody>
                    <a:bodyPr/>
                    <a:lstStyle/>
                    <a:p>
                      <a:r>
                        <a:rPr lang="en-ID" dirty="0"/>
                        <a:t>P-3</a:t>
                      </a:r>
                      <a:endParaRPr lang="en-US" dirty="0"/>
                    </a:p>
                  </a:txBody>
                  <a:tcPr/>
                </a:tc>
                <a:tc>
                  <a:txBody>
                    <a:bodyPr/>
                    <a:lstStyle/>
                    <a:p>
                      <a:r>
                        <a:rPr lang="en-US" sz="1800" kern="1200" dirty="0" err="1">
                          <a:solidFill>
                            <a:schemeClr val="dk1"/>
                          </a:solidFill>
                          <a:effectLst/>
                          <a:latin typeface="+mn-lt"/>
                          <a:ea typeface="+mn-ea"/>
                          <a:cs typeface="+mn-cs"/>
                        </a:rPr>
                        <a:t>Menguasai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konsep</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pengembangan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dan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pembinaan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bahasa</a:t>
                      </a:r>
                      <a:r>
                        <a:rPr lang="en-US" sz="1800" kern="1200" baseline="0" dirty="0">
                          <a:solidFill>
                            <a:schemeClr val="dk1"/>
                          </a:solidFill>
                          <a:effectLst/>
                          <a:latin typeface="+mn-lt"/>
                          <a:ea typeface="+mn-ea"/>
                          <a:cs typeface="+mn-cs"/>
                        </a:rPr>
                        <a:t> Arab </a:t>
                      </a:r>
                      <a:r>
                        <a:rPr lang="en-US" sz="1800" kern="1200" baseline="0" dirty="0" err="1">
                          <a:solidFill>
                            <a:schemeClr val="dk1"/>
                          </a:solidFill>
                          <a:effectLst/>
                          <a:latin typeface="+mn-lt"/>
                          <a:ea typeface="+mn-ea"/>
                          <a:cs typeface="+mn-cs"/>
                        </a:rPr>
                        <a:t>dan</a:t>
                      </a:r>
                      <a:r>
                        <a:rPr lang="en-US" sz="1800" kern="1200" baseline="0" dirty="0">
                          <a:solidFill>
                            <a:schemeClr val="dk1"/>
                          </a:solidFill>
                          <a:effectLst/>
                          <a:latin typeface="+mn-lt"/>
                          <a:ea typeface="+mn-ea"/>
                          <a:cs typeface="+mn-cs"/>
                        </a:rPr>
                        <a:t> </a:t>
                      </a:r>
                      <a:r>
                        <a:rPr lang="en-US" sz="1800" kern="1200" baseline="0" dirty="0" err="1">
                          <a:solidFill>
                            <a:schemeClr val="dk1"/>
                          </a:solidFill>
                          <a:effectLst/>
                          <a:latin typeface="+mn-lt"/>
                          <a:ea typeface="+mn-ea"/>
                          <a:cs typeface="+mn-cs"/>
                        </a:rPr>
                        <a:t>pembelajarannya</a:t>
                      </a:r>
                      <a:r>
                        <a:rPr lang="en-US" sz="1800" kern="1200" baseline="0" dirty="0">
                          <a:solidFill>
                            <a:schemeClr val="dk1"/>
                          </a:solidFill>
                          <a:effectLst/>
                          <a:latin typeface="+mn-lt"/>
                          <a:ea typeface="+mn-ea"/>
                          <a:cs typeface="+mn-cs"/>
                        </a:rPr>
                        <a:t>.</a:t>
                      </a:r>
                      <a:endParaRPr lang="en-US" dirty="0"/>
                    </a:p>
                  </a:txBody>
                  <a:tcPr/>
                </a:tc>
                <a:extLst>
                  <a:ext uri="{0D108BD9-81ED-4DB2-BD59-A6C34878D82A}">
                    <a16:rowId xmlns:a16="http://schemas.microsoft.com/office/drawing/2014/main" val="10003"/>
                  </a:ext>
                </a:extLst>
              </a:tr>
              <a:tr h="441894">
                <a:tc>
                  <a:txBody>
                    <a:bodyPr/>
                    <a:lstStyle/>
                    <a:p>
                      <a:r>
                        <a:rPr lang="en-ID" dirty="0"/>
                        <a:t>P-4</a:t>
                      </a:r>
                      <a:endParaRPr lang="en-US" dirty="0"/>
                    </a:p>
                  </a:txBody>
                  <a:tcPr/>
                </a:tc>
                <a:tc>
                  <a:txBody>
                    <a:bodyPr/>
                    <a:lstStyle/>
                    <a:p>
                      <a:r>
                        <a:rPr lang="en-ID" dirty="0" err="1"/>
                        <a:t>Menguasai</a:t>
                      </a:r>
                      <a:r>
                        <a:rPr lang="en-ID" dirty="0"/>
                        <a:t> </a:t>
                      </a:r>
                      <a:r>
                        <a:rPr lang="en-ID" dirty="0" err="1"/>
                        <a:t>konsep</a:t>
                      </a:r>
                      <a:r>
                        <a:rPr lang="en-ID" dirty="0"/>
                        <a:t> </a:t>
                      </a:r>
                      <a:r>
                        <a:rPr lang="en-ID" dirty="0" err="1"/>
                        <a:t>pengembangan</a:t>
                      </a:r>
                      <a:r>
                        <a:rPr lang="en-ID" dirty="0"/>
                        <a:t> </a:t>
                      </a:r>
                      <a:r>
                        <a:rPr lang="en-ID" dirty="0" err="1"/>
                        <a:t>kurikulum</a:t>
                      </a:r>
                      <a:r>
                        <a:rPr lang="en-ID" dirty="0"/>
                        <a:t> </a:t>
                      </a:r>
                      <a:r>
                        <a:rPr lang="en-ID" dirty="0" err="1"/>
                        <a:t>bahasa</a:t>
                      </a:r>
                      <a:r>
                        <a:rPr lang="en-ID" dirty="0"/>
                        <a:t> Arab </a:t>
                      </a:r>
                      <a:r>
                        <a:rPr lang="en-ID" dirty="0" err="1"/>
                        <a:t>dan</a:t>
                      </a:r>
                      <a:r>
                        <a:rPr lang="en-ID" dirty="0"/>
                        <a:t> </a:t>
                      </a:r>
                      <a:r>
                        <a:rPr lang="en-ID" dirty="0" err="1"/>
                        <a:t>pembelajarannya</a:t>
                      </a:r>
                      <a:endParaRPr lang="en-US" dirty="0"/>
                    </a:p>
                  </a:txBody>
                  <a:tcPr/>
                </a:tc>
                <a:extLst>
                  <a:ext uri="{0D108BD9-81ED-4DB2-BD59-A6C34878D82A}">
                    <a16:rowId xmlns:a16="http://schemas.microsoft.com/office/drawing/2014/main" val="10004"/>
                  </a:ext>
                </a:extLst>
              </a:tr>
              <a:tr h="854981">
                <a:tc gridSpan="2">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6929299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76" y="1085200"/>
            <a:ext cx="3082709" cy="4349685"/>
          </a:xfrm>
        </p:spPr>
        <p:txBody>
          <a:bodyPr>
            <a:normAutofit/>
          </a:bodyPr>
          <a:lstStyle/>
          <a:p>
            <a:pPr algn="ctr"/>
            <a:r>
              <a:rPr lang="en-US" sz="2800" b="1" dirty="0">
                <a:solidFill>
                  <a:schemeClr val="tx1"/>
                </a:solidFill>
                <a:latin typeface="Comic Sans MS" panose="030F0702030302020204" pitchFamily="66" charset="0"/>
              </a:rPr>
              <a:t>(F)</a:t>
            </a:r>
            <a:br>
              <a:rPr lang="en-US" sz="2800" b="1" dirty="0">
                <a:solidFill>
                  <a:schemeClr val="tx1"/>
                </a:solidFill>
                <a:latin typeface="Comic Sans MS" panose="030F0702030302020204" pitchFamily="66" charset="0"/>
              </a:rPr>
            </a:br>
            <a:r>
              <a:rPr lang="en-US" sz="2800" b="1" dirty="0" err="1">
                <a:solidFill>
                  <a:schemeClr val="tx1"/>
                </a:solidFill>
                <a:latin typeface="Comic Sans MS" panose="030F0702030302020204" pitchFamily="66" charset="0"/>
              </a:rPr>
              <a:t>SCPL</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Keterampilan</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Umum</a:t>
            </a:r>
            <a:r>
              <a:rPr lang="en-US" sz="2800" b="1" dirty="0">
                <a:solidFill>
                  <a:schemeClr val="tx1"/>
                </a:solidFill>
                <a:latin typeface="Comic Sans MS" panose="030F0702030302020204" pitchFamily="66" charset="0"/>
              </a:rPr>
              <a:t> (KU-1 </a:t>
            </a:r>
            <a:r>
              <a:rPr lang="en-US" sz="2800" b="1" dirty="0" err="1">
                <a:solidFill>
                  <a:schemeClr val="tx1"/>
                </a:solidFill>
                <a:latin typeface="Comic Sans MS" panose="030F0702030302020204" pitchFamily="66" charset="0"/>
              </a:rPr>
              <a:t>s.d</a:t>
            </a:r>
            <a:r>
              <a:rPr lang="en-US" sz="2800" b="1" dirty="0">
                <a:solidFill>
                  <a:schemeClr val="tx1"/>
                </a:solidFill>
                <a:latin typeface="Comic Sans MS" panose="030F0702030302020204" pitchFamily="66" charset="0"/>
              </a:rPr>
              <a:t> KU-9)</a:t>
            </a:r>
            <a:br>
              <a:rPr lang="en-US" sz="2800" b="1" dirty="0">
                <a:solidFill>
                  <a:schemeClr val="tx1"/>
                </a:solidFill>
                <a:latin typeface="Comic Sans MS" panose="030F0702030302020204" pitchFamily="66" charset="0"/>
              </a:rPr>
            </a:br>
            <a:r>
              <a:rPr lang="en-US" sz="2800" b="1" dirty="0">
                <a:solidFill>
                  <a:schemeClr val="tx1"/>
                </a:solidFill>
                <a:latin typeface="Comic Sans MS" panose="030F0702030302020204" pitchFamily="66" charset="0"/>
              </a:rPr>
              <a:t> </a:t>
            </a: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41690"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p:txBody>
      </p:sp>
      <p:graphicFrame>
        <p:nvGraphicFramePr>
          <p:cNvPr id="7" name="Table 6"/>
          <p:cNvGraphicFramePr>
            <a:graphicFrameLocks noGrp="1"/>
          </p:cNvGraphicFramePr>
          <p:nvPr>
            <p:extLst>
              <p:ext uri="{D42A27DB-BD31-4B8C-83A1-F6EECF244321}">
                <p14:modId xmlns:p14="http://schemas.microsoft.com/office/powerpoint/2010/main" val="2798880715"/>
              </p:ext>
            </p:extLst>
          </p:nvPr>
        </p:nvGraphicFramePr>
        <p:xfrm>
          <a:off x="3696237" y="45077"/>
          <a:ext cx="7947696" cy="5943600"/>
        </p:xfrm>
        <a:graphic>
          <a:graphicData uri="http://schemas.openxmlformats.org/drawingml/2006/table">
            <a:tbl>
              <a:tblPr firstRow="1" bandRow="1">
                <a:tableStyleId>{5C22544A-7EE6-4342-B048-85BDC9FD1C3A}</a:tableStyleId>
              </a:tblPr>
              <a:tblGrid>
                <a:gridCol w="702699">
                  <a:extLst>
                    <a:ext uri="{9D8B030D-6E8A-4147-A177-3AD203B41FA5}">
                      <a16:colId xmlns:a16="http://schemas.microsoft.com/office/drawing/2014/main" val="20000"/>
                    </a:ext>
                  </a:extLst>
                </a:gridCol>
                <a:gridCol w="7244997">
                  <a:extLst>
                    <a:ext uri="{9D8B030D-6E8A-4147-A177-3AD203B41FA5}">
                      <a16:colId xmlns:a16="http://schemas.microsoft.com/office/drawing/2014/main" val="20001"/>
                    </a:ext>
                  </a:extLst>
                </a:gridCol>
              </a:tblGrid>
              <a:tr h="585430">
                <a:tc gridSpan="2">
                  <a:txBody>
                    <a:bodyPr/>
                    <a:lstStyle/>
                    <a:p>
                      <a:pPr algn="ctr"/>
                      <a:r>
                        <a:rPr lang="en-ID" dirty="0">
                          <a:solidFill>
                            <a:schemeClr val="tx1"/>
                          </a:solidFill>
                        </a:rPr>
                        <a:t>CPL</a:t>
                      </a:r>
                      <a:r>
                        <a:rPr lang="en-ID" baseline="0" dirty="0">
                          <a:solidFill>
                            <a:schemeClr val="tx1"/>
                          </a:solidFill>
                        </a:rPr>
                        <a:t> </a:t>
                      </a:r>
                      <a:r>
                        <a:rPr lang="en-ID" baseline="0" dirty="0" err="1">
                          <a:solidFill>
                            <a:schemeClr val="tx1"/>
                          </a:solidFill>
                        </a:rPr>
                        <a:t>UNSUR</a:t>
                      </a:r>
                      <a:r>
                        <a:rPr lang="en-ID" baseline="0" dirty="0">
                          <a:solidFill>
                            <a:schemeClr val="tx1"/>
                          </a:solidFill>
                        </a:rPr>
                        <a:t> </a:t>
                      </a:r>
                      <a:r>
                        <a:rPr lang="en-ID" baseline="0" dirty="0" err="1">
                          <a:solidFill>
                            <a:schemeClr val="tx1"/>
                          </a:solidFill>
                        </a:rPr>
                        <a:t>KETERAMPILAN</a:t>
                      </a:r>
                      <a:r>
                        <a:rPr lang="en-ID" baseline="0" dirty="0">
                          <a:solidFill>
                            <a:schemeClr val="tx1"/>
                          </a:solidFill>
                        </a:rPr>
                        <a:t> </a:t>
                      </a:r>
                      <a:r>
                        <a:rPr lang="en-ID" baseline="0" dirty="0" err="1">
                          <a:solidFill>
                            <a:schemeClr val="tx1"/>
                          </a:solidFill>
                        </a:rPr>
                        <a:t>UMUM</a:t>
                      </a:r>
                      <a:endParaRPr lang="en-ID" baseline="0" dirty="0">
                        <a:solidFill>
                          <a:schemeClr val="tx1"/>
                        </a:solidFill>
                      </a:endParaRPr>
                    </a:p>
                    <a:p>
                      <a:pPr algn="ctr"/>
                      <a:endParaRPr lang="en-US" dirty="0">
                        <a:solidFill>
                          <a:schemeClr val="tx1"/>
                        </a:solidFill>
                      </a:endParaRPr>
                    </a:p>
                  </a:txBody>
                  <a:tcPr/>
                </a:tc>
                <a:tc hMerge="1">
                  <a:txBody>
                    <a:bodyPr/>
                    <a:lstStyle/>
                    <a:p>
                      <a:endParaRPr lang="en-US" dirty="0"/>
                    </a:p>
                  </a:txBody>
                  <a:tcPr/>
                </a:tc>
                <a:extLst>
                  <a:ext uri="{0D108BD9-81ED-4DB2-BD59-A6C34878D82A}">
                    <a16:rowId xmlns:a16="http://schemas.microsoft.com/office/drawing/2014/main" val="10000"/>
                  </a:ext>
                </a:extLst>
              </a:tr>
              <a:tr h="1087226">
                <a:tc>
                  <a:txBody>
                    <a:bodyPr/>
                    <a:lstStyle/>
                    <a:p>
                      <a:r>
                        <a:rPr lang="en-ID" dirty="0"/>
                        <a:t>KU-1</a:t>
                      </a:r>
                      <a:endParaRPr lang="en-US" dirty="0"/>
                    </a:p>
                  </a:txBody>
                  <a:tcPr/>
                </a:tc>
                <a:tc>
                  <a:txBody>
                    <a:bodyPr/>
                    <a:lstStyle/>
                    <a:p>
                      <a:r>
                        <a:rPr lang="en-ID" dirty="0" err="1"/>
                        <a:t>Mampu</a:t>
                      </a:r>
                      <a:r>
                        <a:rPr lang="en-ID" dirty="0"/>
                        <a:t> </a:t>
                      </a:r>
                      <a:r>
                        <a:rPr lang="en-ID" dirty="0" err="1"/>
                        <a:t>mengembangkan</a:t>
                      </a:r>
                      <a:r>
                        <a:rPr lang="en-ID" dirty="0"/>
                        <a:t> </a:t>
                      </a:r>
                      <a:r>
                        <a:rPr lang="en-ID" dirty="0" err="1"/>
                        <a:t>pemikiran</a:t>
                      </a:r>
                      <a:r>
                        <a:rPr lang="en-ID" dirty="0"/>
                        <a:t> </a:t>
                      </a:r>
                      <a:r>
                        <a:rPr lang="en-ID" dirty="0" err="1"/>
                        <a:t>logis</a:t>
                      </a:r>
                      <a:r>
                        <a:rPr lang="en-ID" dirty="0"/>
                        <a:t>, </a:t>
                      </a:r>
                      <a:r>
                        <a:rPr lang="en-ID" dirty="0" err="1"/>
                        <a:t>kritis</a:t>
                      </a:r>
                      <a:r>
                        <a:rPr lang="en-ID" dirty="0"/>
                        <a:t>, </a:t>
                      </a:r>
                      <a:r>
                        <a:rPr lang="en-ID" dirty="0" err="1"/>
                        <a:t>sistematis</a:t>
                      </a:r>
                      <a:r>
                        <a:rPr lang="en-ID" dirty="0"/>
                        <a:t>,</a:t>
                      </a:r>
                      <a:r>
                        <a:rPr lang="en-ID" baseline="0" dirty="0"/>
                        <a:t> </a:t>
                      </a:r>
                      <a:r>
                        <a:rPr lang="en-ID" baseline="0" dirty="0" err="1"/>
                        <a:t>dan</a:t>
                      </a:r>
                      <a:r>
                        <a:rPr lang="en-ID" baseline="0" dirty="0"/>
                        <a:t> </a:t>
                      </a:r>
                      <a:r>
                        <a:rPr lang="en-ID" baseline="0" dirty="0" err="1"/>
                        <a:t>kreatif</a:t>
                      </a:r>
                      <a:r>
                        <a:rPr lang="en-ID" baseline="0" dirty="0"/>
                        <a:t> </a:t>
                      </a:r>
                      <a:r>
                        <a:rPr lang="en-ID" baseline="0" dirty="0" err="1"/>
                        <a:t>melalui</a:t>
                      </a:r>
                      <a:r>
                        <a:rPr lang="en-ID" baseline="0" dirty="0"/>
                        <a:t> </a:t>
                      </a:r>
                      <a:r>
                        <a:rPr lang="en-ID" baseline="0" dirty="0" err="1"/>
                        <a:t>penelitian</a:t>
                      </a:r>
                      <a:r>
                        <a:rPr lang="en-ID" baseline="0" dirty="0"/>
                        <a:t> </a:t>
                      </a:r>
                      <a:r>
                        <a:rPr lang="en-ID" baseline="0" dirty="0" err="1"/>
                        <a:t>ilmiah</a:t>
                      </a:r>
                      <a:r>
                        <a:rPr lang="en-ID" baseline="0" dirty="0"/>
                        <a:t>, </a:t>
                      </a:r>
                      <a:r>
                        <a:rPr lang="en-ID" baseline="0" dirty="0" err="1"/>
                        <a:t>penciptaan</a:t>
                      </a:r>
                      <a:r>
                        <a:rPr lang="en-ID" baseline="0" dirty="0"/>
                        <a:t> </a:t>
                      </a:r>
                      <a:r>
                        <a:rPr lang="en-ID" baseline="0" dirty="0" err="1"/>
                        <a:t>desain</a:t>
                      </a:r>
                      <a:r>
                        <a:rPr lang="en-ID" baseline="0" dirty="0"/>
                        <a:t> </a:t>
                      </a:r>
                      <a:r>
                        <a:rPr lang="en-ID" baseline="0" dirty="0" err="1"/>
                        <a:t>atau</a:t>
                      </a:r>
                      <a:r>
                        <a:rPr lang="en-ID" baseline="0" dirty="0"/>
                        <a:t> </a:t>
                      </a:r>
                      <a:r>
                        <a:rPr lang="en-ID" baseline="0" dirty="0" err="1"/>
                        <a:t>karya</a:t>
                      </a:r>
                      <a:r>
                        <a:rPr lang="en-ID" baseline="0" dirty="0"/>
                        <a:t> </a:t>
                      </a:r>
                      <a:r>
                        <a:rPr lang="en-ID" baseline="0" dirty="0" err="1"/>
                        <a:t>seni</a:t>
                      </a:r>
                      <a:r>
                        <a:rPr lang="en-ID" baseline="0" dirty="0"/>
                        <a:t> </a:t>
                      </a:r>
                      <a:r>
                        <a:rPr lang="en-ID" baseline="0" dirty="0" err="1"/>
                        <a:t>dalam</a:t>
                      </a:r>
                      <a:r>
                        <a:rPr lang="en-ID" baseline="0" dirty="0"/>
                        <a:t> </a:t>
                      </a:r>
                      <a:r>
                        <a:rPr lang="en-ID" baseline="0" dirty="0" err="1"/>
                        <a:t>bidang</a:t>
                      </a:r>
                      <a:r>
                        <a:rPr lang="en-ID" baseline="0" dirty="0"/>
                        <a:t> </a:t>
                      </a:r>
                      <a:r>
                        <a:rPr lang="en-ID" baseline="0" dirty="0" err="1"/>
                        <a:t>ilmu</a:t>
                      </a:r>
                      <a:r>
                        <a:rPr lang="en-ID" baseline="0" dirty="0"/>
                        <a:t> </a:t>
                      </a:r>
                      <a:r>
                        <a:rPr lang="en-ID" baseline="0" dirty="0" err="1"/>
                        <a:t>pengetahuan</a:t>
                      </a:r>
                      <a:r>
                        <a:rPr lang="en-ID" baseline="0" dirty="0"/>
                        <a:t> </a:t>
                      </a:r>
                      <a:r>
                        <a:rPr lang="en-ID" baseline="0" dirty="0" err="1"/>
                        <a:t>dan</a:t>
                      </a:r>
                      <a:r>
                        <a:rPr lang="en-ID" baseline="0" dirty="0"/>
                        <a:t> </a:t>
                      </a:r>
                      <a:r>
                        <a:rPr lang="en-ID" baseline="0" dirty="0" err="1"/>
                        <a:t>teknologi</a:t>
                      </a:r>
                      <a:r>
                        <a:rPr lang="en-ID" baseline="0" dirty="0"/>
                        <a:t> yang </a:t>
                      </a:r>
                      <a:r>
                        <a:rPr lang="en-ID" baseline="0" dirty="0" err="1"/>
                        <a:t>memperhatikan</a:t>
                      </a:r>
                      <a:r>
                        <a:rPr lang="en-ID" baseline="0" dirty="0"/>
                        <a:t> </a:t>
                      </a:r>
                      <a:r>
                        <a:rPr lang="en-ID" baseline="0" dirty="0" err="1"/>
                        <a:t>dan</a:t>
                      </a:r>
                      <a:r>
                        <a:rPr lang="en-ID" baseline="0" dirty="0"/>
                        <a:t> </a:t>
                      </a:r>
                      <a:r>
                        <a:rPr lang="en-ID" baseline="0" dirty="0" err="1"/>
                        <a:t>menerapkan</a:t>
                      </a:r>
                      <a:r>
                        <a:rPr lang="en-ID" baseline="0" dirty="0"/>
                        <a:t> </a:t>
                      </a:r>
                      <a:r>
                        <a:rPr lang="en-ID" baseline="0" dirty="0" err="1"/>
                        <a:t>nilai</a:t>
                      </a:r>
                      <a:r>
                        <a:rPr lang="en-ID" baseline="0" dirty="0"/>
                        <a:t> </a:t>
                      </a:r>
                      <a:r>
                        <a:rPr lang="en-ID" baseline="0" dirty="0" err="1"/>
                        <a:t>humaniora</a:t>
                      </a:r>
                      <a:r>
                        <a:rPr lang="en-ID" baseline="0" dirty="0"/>
                        <a:t> </a:t>
                      </a:r>
                      <a:r>
                        <a:rPr lang="en-ID" baseline="0" dirty="0" err="1"/>
                        <a:t>sesuai</a:t>
                      </a:r>
                      <a:r>
                        <a:rPr lang="en-ID" baseline="0" dirty="0"/>
                        <a:t> </a:t>
                      </a:r>
                      <a:r>
                        <a:rPr lang="en-ID" baseline="0" dirty="0" err="1"/>
                        <a:t>dengan</a:t>
                      </a:r>
                      <a:r>
                        <a:rPr lang="en-ID" baseline="0" dirty="0"/>
                        <a:t> </a:t>
                      </a:r>
                      <a:r>
                        <a:rPr lang="en-ID" baseline="0" dirty="0" err="1"/>
                        <a:t>bidang</a:t>
                      </a:r>
                      <a:r>
                        <a:rPr lang="en-ID" baseline="0" dirty="0"/>
                        <a:t> </a:t>
                      </a:r>
                      <a:r>
                        <a:rPr lang="en-ID" baseline="0" dirty="0" err="1"/>
                        <a:t>keahaliannya</a:t>
                      </a:r>
                      <a:r>
                        <a:rPr lang="en-ID" baseline="0" dirty="0"/>
                        <a:t>……………………..</a:t>
                      </a:r>
                      <a:endParaRPr lang="en-US" dirty="0"/>
                    </a:p>
                  </a:txBody>
                  <a:tcPr/>
                </a:tc>
                <a:extLst>
                  <a:ext uri="{0D108BD9-81ED-4DB2-BD59-A6C34878D82A}">
                    <a16:rowId xmlns:a16="http://schemas.microsoft.com/office/drawing/2014/main" val="10001"/>
                  </a:ext>
                </a:extLst>
              </a:tr>
              <a:tr h="836328">
                <a:tc>
                  <a:txBody>
                    <a:bodyPr/>
                    <a:lstStyle/>
                    <a:p>
                      <a:r>
                        <a:rPr lang="en-ID" dirty="0"/>
                        <a:t>KU-2</a:t>
                      </a:r>
                      <a:endParaRPr lang="en-US" dirty="0"/>
                    </a:p>
                  </a:txBody>
                  <a:tcPr/>
                </a:tc>
                <a:tc>
                  <a:txBody>
                    <a:bodyPr/>
                    <a:lstStyle/>
                    <a:p>
                      <a:r>
                        <a:rPr lang="en-ID" dirty="0" err="1"/>
                        <a:t>Mampu</a:t>
                      </a:r>
                      <a:r>
                        <a:rPr lang="en-ID" baseline="0" dirty="0"/>
                        <a:t> </a:t>
                      </a:r>
                      <a:r>
                        <a:rPr lang="en-ID" baseline="0" dirty="0" err="1"/>
                        <a:t>melakukan</a:t>
                      </a:r>
                      <a:r>
                        <a:rPr lang="en-ID" baseline="0" dirty="0"/>
                        <a:t> </a:t>
                      </a:r>
                      <a:r>
                        <a:rPr lang="en-ID" baseline="0" dirty="0" err="1"/>
                        <a:t>validasi</a:t>
                      </a:r>
                      <a:r>
                        <a:rPr lang="en-ID" baseline="0" dirty="0"/>
                        <a:t> </a:t>
                      </a:r>
                      <a:r>
                        <a:rPr lang="en-ID" baseline="0" dirty="0" err="1"/>
                        <a:t>akademik</a:t>
                      </a:r>
                      <a:r>
                        <a:rPr lang="en-ID" baseline="0" dirty="0"/>
                        <a:t> </a:t>
                      </a:r>
                      <a:r>
                        <a:rPr lang="en-ID" baseline="0" dirty="0" err="1"/>
                        <a:t>atau</a:t>
                      </a:r>
                      <a:r>
                        <a:rPr lang="en-ID" baseline="0" dirty="0"/>
                        <a:t> </a:t>
                      </a:r>
                      <a:r>
                        <a:rPr lang="en-ID" baseline="0" dirty="0" err="1"/>
                        <a:t>kajian</a:t>
                      </a:r>
                      <a:r>
                        <a:rPr lang="en-ID" baseline="0" dirty="0"/>
                        <a:t> </a:t>
                      </a:r>
                      <a:r>
                        <a:rPr lang="en-ID" baseline="0" dirty="0" err="1"/>
                        <a:t>sesuai</a:t>
                      </a:r>
                      <a:r>
                        <a:rPr lang="en-ID" baseline="0" dirty="0"/>
                        <a:t> </a:t>
                      </a:r>
                      <a:r>
                        <a:rPr lang="en-ID" baseline="0" dirty="0" err="1"/>
                        <a:t>dengan</a:t>
                      </a:r>
                      <a:r>
                        <a:rPr lang="en-ID" baseline="0" dirty="0"/>
                        <a:t> </a:t>
                      </a:r>
                      <a:r>
                        <a:rPr lang="en-ID" baseline="0" dirty="0" err="1"/>
                        <a:t>bidang</a:t>
                      </a:r>
                      <a:r>
                        <a:rPr lang="en-ID" baseline="0" dirty="0"/>
                        <a:t> </a:t>
                      </a:r>
                      <a:r>
                        <a:rPr lang="en-ID" baseline="0" dirty="0" err="1"/>
                        <a:t>keahliannya</a:t>
                      </a:r>
                      <a:r>
                        <a:rPr lang="en-ID" baseline="0" dirty="0"/>
                        <a:t> </a:t>
                      </a:r>
                      <a:r>
                        <a:rPr lang="en-ID" baseline="0" dirty="0" err="1"/>
                        <a:t>dalam</a:t>
                      </a:r>
                      <a:r>
                        <a:rPr lang="en-ID" baseline="0" dirty="0"/>
                        <a:t> </a:t>
                      </a:r>
                      <a:r>
                        <a:rPr lang="en-ID" baseline="0" dirty="0" err="1"/>
                        <a:t>menyelesaikan</a:t>
                      </a:r>
                      <a:r>
                        <a:rPr lang="en-ID" baseline="0" dirty="0"/>
                        <a:t> </a:t>
                      </a:r>
                      <a:r>
                        <a:rPr lang="en-ID" baseline="0" dirty="0" err="1"/>
                        <a:t>masalah</a:t>
                      </a:r>
                      <a:r>
                        <a:rPr lang="en-ID" baseline="0" dirty="0"/>
                        <a:t> di </a:t>
                      </a:r>
                      <a:r>
                        <a:rPr lang="en-ID" baseline="0" dirty="0" err="1"/>
                        <a:t>masyarakat</a:t>
                      </a:r>
                      <a:r>
                        <a:rPr lang="en-ID" baseline="0" dirty="0"/>
                        <a:t> </a:t>
                      </a:r>
                      <a:r>
                        <a:rPr lang="en-ID" baseline="0" dirty="0" err="1"/>
                        <a:t>atau</a:t>
                      </a:r>
                      <a:r>
                        <a:rPr lang="en-ID" baseline="0" dirty="0"/>
                        <a:t> industry yang </a:t>
                      </a:r>
                      <a:r>
                        <a:rPr lang="en-ID" baseline="0" dirty="0" err="1"/>
                        <a:t>relevan</a:t>
                      </a:r>
                      <a:r>
                        <a:rPr lang="en-ID" baseline="0" dirty="0"/>
                        <a:t> </a:t>
                      </a:r>
                      <a:r>
                        <a:rPr lang="en-ID" baseline="0" dirty="0" err="1"/>
                        <a:t>melalui</a:t>
                      </a:r>
                      <a:r>
                        <a:rPr lang="en-ID" baseline="0" dirty="0"/>
                        <a:t> </a:t>
                      </a:r>
                      <a:r>
                        <a:rPr lang="en-ID" baseline="0" dirty="0" err="1"/>
                        <a:t>pengembangan</a:t>
                      </a:r>
                      <a:r>
                        <a:rPr lang="en-ID" baseline="0" dirty="0"/>
                        <a:t> </a:t>
                      </a:r>
                      <a:r>
                        <a:rPr lang="en-ID" baseline="0" dirty="0" err="1"/>
                        <a:t>pengetahuan</a:t>
                      </a:r>
                      <a:r>
                        <a:rPr lang="en-ID" baseline="0" dirty="0"/>
                        <a:t> </a:t>
                      </a:r>
                      <a:r>
                        <a:rPr lang="en-ID" baseline="0" dirty="0" err="1"/>
                        <a:t>dan</a:t>
                      </a:r>
                      <a:r>
                        <a:rPr lang="en-ID" baseline="0" dirty="0"/>
                        <a:t> </a:t>
                      </a:r>
                      <a:r>
                        <a:rPr lang="en-ID" baseline="0" dirty="0" err="1"/>
                        <a:t>keahliannya</a:t>
                      </a:r>
                      <a:r>
                        <a:rPr lang="en-ID" baseline="0" dirty="0"/>
                        <a:t>.</a:t>
                      </a:r>
                      <a:endParaRPr lang="en-US" dirty="0"/>
                    </a:p>
                  </a:txBody>
                  <a:tcPr/>
                </a:tc>
                <a:extLst>
                  <a:ext uri="{0D108BD9-81ED-4DB2-BD59-A6C34878D82A}">
                    <a16:rowId xmlns:a16="http://schemas.microsoft.com/office/drawing/2014/main" val="10002"/>
                  </a:ext>
                </a:extLst>
              </a:tr>
              <a:tr h="1087226">
                <a:tc>
                  <a:txBody>
                    <a:bodyPr/>
                    <a:lstStyle/>
                    <a:p>
                      <a:r>
                        <a:rPr lang="en-ID" dirty="0"/>
                        <a:t>KU-3</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menyusun</a:t>
                      </a:r>
                      <a:r>
                        <a:rPr lang="en-US" sz="1800" kern="1200" dirty="0">
                          <a:solidFill>
                            <a:schemeClr val="dk1"/>
                          </a:solidFill>
                          <a:effectLst/>
                          <a:latin typeface="+mn-lt"/>
                          <a:ea typeface="+mn-ea"/>
                          <a:cs typeface="+mn-cs"/>
                        </a:rPr>
                        <a:t> ide, </a:t>
                      </a:r>
                      <a:r>
                        <a:rPr lang="en-US" sz="1800" kern="1200" dirty="0" err="1">
                          <a:solidFill>
                            <a:schemeClr val="dk1"/>
                          </a:solidFill>
                          <a:effectLst/>
                          <a:latin typeface="+mn-lt"/>
                          <a:ea typeface="+mn-ea"/>
                          <a:cs typeface="+mn-cs"/>
                        </a:rPr>
                        <a:t>hasil</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pemikiran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argumen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saintifik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secara</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bertanggung</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jawab</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berdasarkan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etika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akademik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serta</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mengkomunikasikannya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melalui</a:t>
                      </a:r>
                      <a:r>
                        <a:rPr lang="en-US" sz="1800" kern="1200" dirty="0">
                          <a:solidFill>
                            <a:schemeClr val="dk1"/>
                          </a:solidFill>
                          <a:effectLst/>
                          <a:latin typeface="+mn-lt"/>
                          <a:ea typeface="+mn-ea"/>
                          <a:cs typeface="+mn-cs"/>
                        </a:rPr>
                        <a:t> media </a:t>
                      </a:r>
                      <a:r>
                        <a:rPr lang="en-US" sz="1800" kern="1200" dirty="0" err="1">
                          <a:solidFill>
                            <a:schemeClr val="dk1"/>
                          </a:solidFill>
                          <a:effectLst/>
                          <a:latin typeface="+mn-lt"/>
                          <a:ea typeface="+mn-ea"/>
                          <a:cs typeface="+mn-cs"/>
                        </a:rPr>
                        <a:t>kepada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masyarakat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akademik</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masyarakat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luas</a:t>
                      </a:r>
                      <a:endParaRPr lang="en-US" dirty="0"/>
                    </a:p>
                  </a:txBody>
                  <a:tcPr/>
                </a:tc>
                <a:extLst>
                  <a:ext uri="{0D108BD9-81ED-4DB2-BD59-A6C34878D82A}">
                    <a16:rowId xmlns:a16="http://schemas.microsoft.com/office/drawing/2014/main" val="10003"/>
                  </a:ext>
                </a:extLst>
              </a:tr>
              <a:tr h="836328">
                <a:tc>
                  <a:txBody>
                    <a:bodyPr/>
                    <a:lstStyle/>
                    <a:p>
                      <a:r>
                        <a:rPr lang="en-ID" dirty="0"/>
                        <a:t>KU-4</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mengidentifikasi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bidang</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keilmuan</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menjadi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obyek</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penelitiannya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memposisikan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suatu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peta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penelitianyang</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dikembangkan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melalui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pendekatan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interdisiplin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multidisiplin</a:t>
                      </a:r>
                      <a:r>
                        <a:rPr lang="en-US" sz="1800" kern="1200" dirty="0">
                          <a:solidFill>
                            <a:schemeClr val="dk1"/>
                          </a:solidFill>
                          <a:effectLst/>
                          <a:latin typeface="+mn-lt"/>
                          <a:ea typeface="+mn-ea"/>
                          <a:cs typeface="+mn-cs"/>
                        </a:rPr>
                        <a:t>; </a:t>
                      </a:r>
                      <a:endParaRPr lang="en-US" dirty="0"/>
                    </a:p>
                  </a:txBody>
                  <a:tcPr/>
                </a:tc>
                <a:extLst>
                  <a:ext uri="{0D108BD9-81ED-4DB2-BD59-A6C34878D82A}">
                    <a16:rowId xmlns:a16="http://schemas.microsoft.com/office/drawing/2014/main" val="10004"/>
                  </a:ext>
                </a:extLst>
              </a:tr>
              <a:tr h="334531">
                <a:tc>
                  <a:txBody>
                    <a:bodyPr/>
                    <a:lstStyle/>
                    <a:p>
                      <a:endParaRPr lang="en-US" dirty="0"/>
                    </a:p>
                  </a:txBody>
                  <a:tcPr/>
                </a:tc>
                <a:tc>
                  <a:txBody>
                    <a:bodyPr/>
                    <a:lstStyle/>
                    <a:p>
                      <a:endParaRPr lang="en-US" dirty="0"/>
                    </a:p>
                  </a:txBody>
                  <a:tcPr/>
                </a:tc>
                <a:extLst>
                  <a:ext uri="{0D108BD9-81ED-4DB2-BD59-A6C34878D82A}">
                    <a16:rowId xmlns:a16="http://schemas.microsoft.com/office/drawing/2014/main" val="10005"/>
                  </a:ext>
                </a:extLst>
              </a:tr>
              <a:tr h="334531">
                <a:tc>
                  <a:txBody>
                    <a:bodyPr/>
                    <a:lstStyle/>
                    <a:p>
                      <a:r>
                        <a:rPr lang="en-ID" dirty="0"/>
                        <a:t>KU-9</a:t>
                      </a:r>
                      <a:endParaRPr lang="en-US" dirty="0"/>
                    </a:p>
                  </a:txBody>
                  <a:tcPr/>
                </a:tc>
                <a:tc>
                  <a:txBody>
                    <a:bodyPr/>
                    <a:lstStyle/>
                    <a:p>
                      <a:r>
                        <a:rPr lang="en-ID" dirty="0" err="1"/>
                        <a:t>Mampu</a:t>
                      </a:r>
                      <a:r>
                        <a:rPr lang="en-ID" baseline="0" dirty="0"/>
                        <a:t> </a:t>
                      </a:r>
                      <a:r>
                        <a:rPr lang="en-ID" baseline="0" dirty="0" err="1"/>
                        <a:t>memanfaatkan</a:t>
                      </a:r>
                      <a:r>
                        <a:rPr lang="en-ID" baseline="0" dirty="0"/>
                        <a:t> </a:t>
                      </a:r>
                      <a:r>
                        <a:rPr lang="en-ID" baseline="0" dirty="0" err="1"/>
                        <a:t>teknologi</a:t>
                      </a:r>
                      <a:r>
                        <a:rPr lang="en-ID" baseline="0" dirty="0"/>
                        <a:t> </a:t>
                      </a:r>
                      <a:r>
                        <a:rPr lang="en-ID" baseline="0" dirty="0" err="1"/>
                        <a:t>informasi</a:t>
                      </a:r>
                      <a:r>
                        <a:rPr lang="en-ID" baseline="0" dirty="0"/>
                        <a:t> </a:t>
                      </a:r>
                      <a:r>
                        <a:rPr lang="en-ID" baseline="0" dirty="0" err="1"/>
                        <a:t>dalam</a:t>
                      </a:r>
                      <a:r>
                        <a:rPr lang="en-ID" baseline="0" dirty="0"/>
                        <a:t> </a:t>
                      </a:r>
                      <a:r>
                        <a:rPr lang="en-ID" baseline="0" dirty="0" err="1"/>
                        <a:t>berlajar</a:t>
                      </a:r>
                      <a:r>
                        <a:rPr lang="en-ID" baseline="0" dirty="0"/>
                        <a:t> </a:t>
                      </a:r>
                      <a:r>
                        <a:rPr lang="en-ID" baseline="0" dirty="0" err="1"/>
                        <a:t>dan</a:t>
                      </a:r>
                      <a:r>
                        <a:rPr lang="en-ID" baseline="0" dirty="0"/>
                        <a:t> </a:t>
                      </a:r>
                      <a:r>
                        <a:rPr lang="en-ID" baseline="0" dirty="0" err="1"/>
                        <a:t>berkarya</a:t>
                      </a:r>
                      <a:endParaRPr lang="en-US" dirty="0"/>
                    </a:p>
                  </a:txBody>
                  <a:tcPr/>
                </a:tc>
                <a:extLst>
                  <a:ext uri="{0D108BD9-81ED-4DB2-BD59-A6C34878D82A}">
                    <a16:rowId xmlns:a16="http://schemas.microsoft.com/office/drawing/2014/main" val="10006"/>
                  </a:ext>
                </a:extLst>
              </a:tr>
              <a:tr h="230529">
                <a:tc gridSpan="2">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33927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8676" y="1085200"/>
            <a:ext cx="3082709" cy="4349685"/>
          </a:xfrm>
        </p:spPr>
        <p:txBody>
          <a:bodyPr>
            <a:normAutofit/>
          </a:bodyPr>
          <a:lstStyle/>
          <a:p>
            <a:pPr algn="ctr"/>
            <a:r>
              <a:rPr lang="en-US" sz="2800" b="1" dirty="0">
                <a:solidFill>
                  <a:schemeClr val="tx1"/>
                </a:solidFill>
                <a:latin typeface="Comic Sans MS" panose="030F0702030302020204" pitchFamily="66" charset="0"/>
              </a:rPr>
              <a:t>(G)</a:t>
            </a:r>
            <a:br>
              <a:rPr lang="en-US" sz="2800" b="1" dirty="0">
                <a:solidFill>
                  <a:schemeClr val="tx1"/>
                </a:solidFill>
                <a:latin typeface="Comic Sans MS" panose="030F0702030302020204" pitchFamily="66" charset="0"/>
              </a:rPr>
            </a:br>
            <a:r>
              <a:rPr lang="en-US" sz="2800" b="1" dirty="0" err="1">
                <a:solidFill>
                  <a:schemeClr val="tx1"/>
                </a:solidFill>
                <a:latin typeface="Comic Sans MS" panose="030F0702030302020204" pitchFamily="66" charset="0"/>
              </a:rPr>
              <a:t>SCPL</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Keterampilan</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Khusus</a:t>
            </a:r>
            <a:r>
              <a:rPr lang="en-US" sz="2800" b="1" dirty="0">
                <a:solidFill>
                  <a:schemeClr val="tx1"/>
                </a:solidFill>
                <a:latin typeface="Comic Sans MS" panose="030F0702030302020204" pitchFamily="66" charset="0"/>
              </a:rPr>
              <a:t> (</a:t>
            </a:r>
            <a:r>
              <a:rPr lang="en-US" sz="2800" b="1" dirty="0" err="1">
                <a:solidFill>
                  <a:schemeClr val="tx1"/>
                </a:solidFill>
                <a:latin typeface="Comic Sans MS" panose="030F0702030302020204" pitchFamily="66" charset="0"/>
              </a:rPr>
              <a:t>KK</a:t>
            </a:r>
            <a:r>
              <a:rPr lang="en-US" sz="2800" b="1" dirty="0">
                <a:solidFill>
                  <a:schemeClr val="tx1"/>
                </a:solidFill>
                <a:latin typeface="Comic Sans MS" panose="030F0702030302020204" pitchFamily="66" charset="0"/>
              </a:rPr>
              <a:t>-1 </a:t>
            </a:r>
            <a:r>
              <a:rPr lang="en-US" sz="2800" b="1" dirty="0" err="1">
                <a:solidFill>
                  <a:schemeClr val="tx1"/>
                </a:solidFill>
                <a:latin typeface="Comic Sans MS" panose="030F0702030302020204" pitchFamily="66" charset="0"/>
              </a:rPr>
              <a:t>s.d</a:t>
            </a:r>
            <a:r>
              <a:rPr lang="en-US" sz="2800" b="1" dirty="0">
                <a:solidFill>
                  <a:schemeClr val="tx1"/>
                </a:solidFill>
                <a:latin typeface="Comic Sans MS" panose="030F0702030302020204" pitchFamily="66" charset="0"/>
              </a:rPr>
              <a:t> 6)</a:t>
            </a:r>
            <a:br>
              <a:rPr lang="en-US" sz="2800" b="1" dirty="0">
                <a:solidFill>
                  <a:schemeClr val="tx1"/>
                </a:solidFill>
                <a:latin typeface="Comic Sans MS" panose="030F0702030302020204" pitchFamily="66" charset="0"/>
              </a:rPr>
            </a:br>
            <a:r>
              <a:rPr lang="en-US" sz="2800" b="1" dirty="0">
                <a:solidFill>
                  <a:schemeClr val="tx1"/>
                </a:solidFill>
                <a:latin typeface="Comic Sans MS" panose="030F0702030302020204" pitchFamily="66" charset="0"/>
              </a:rPr>
              <a:t> </a:t>
            </a:r>
            <a:endParaRPr lang="en-US" sz="28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541690" y="0"/>
            <a:ext cx="8358388"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endParaRPr lang="en-ID" sz="2800" b="1" dirty="0">
              <a:solidFill>
                <a:schemeClr val="tx1"/>
              </a:solidFill>
              <a:latin typeface="Comic Sans MS" panose="030F0702030302020204" pitchFamily="66" charset="0"/>
            </a:endParaRPr>
          </a:p>
        </p:txBody>
      </p:sp>
      <p:graphicFrame>
        <p:nvGraphicFramePr>
          <p:cNvPr id="7" name="Table 6"/>
          <p:cNvGraphicFramePr>
            <a:graphicFrameLocks noGrp="1"/>
          </p:cNvGraphicFramePr>
          <p:nvPr>
            <p:extLst>
              <p:ext uri="{D42A27DB-BD31-4B8C-83A1-F6EECF244321}">
                <p14:modId xmlns:p14="http://schemas.microsoft.com/office/powerpoint/2010/main" val="4203708604"/>
              </p:ext>
            </p:extLst>
          </p:nvPr>
        </p:nvGraphicFramePr>
        <p:xfrm>
          <a:off x="3696237" y="321971"/>
          <a:ext cx="7947696" cy="5960343"/>
        </p:xfrm>
        <a:graphic>
          <a:graphicData uri="http://schemas.openxmlformats.org/drawingml/2006/table">
            <a:tbl>
              <a:tblPr firstRow="1" bandRow="1">
                <a:tableStyleId>{5C22544A-7EE6-4342-B048-85BDC9FD1C3A}</a:tableStyleId>
              </a:tblPr>
              <a:tblGrid>
                <a:gridCol w="702699">
                  <a:extLst>
                    <a:ext uri="{9D8B030D-6E8A-4147-A177-3AD203B41FA5}">
                      <a16:colId xmlns:a16="http://schemas.microsoft.com/office/drawing/2014/main" val="20000"/>
                    </a:ext>
                  </a:extLst>
                </a:gridCol>
                <a:gridCol w="7244997">
                  <a:extLst>
                    <a:ext uri="{9D8B030D-6E8A-4147-A177-3AD203B41FA5}">
                      <a16:colId xmlns:a16="http://schemas.microsoft.com/office/drawing/2014/main" val="20001"/>
                    </a:ext>
                  </a:extLst>
                </a:gridCol>
              </a:tblGrid>
              <a:tr h="363185">
                <a:tc gridSpan="2">
                  <a:txBody>
                    <a:bodyPr/>
                    <a:lstStyle/>
                    <a:p>
                      <a:pPr algn="ctr"/>
                      <a:r>
                        <a:rPr lang="en-ID" dirty="0">
                          <a:solidFill>
                            <a:schemeClr val="tx1"/>
                          </a:solidFill>
                        </a:rPr>
                        <a:t>CPL</a:t>
                      </a:r>
                      <a:r>
                        <a:rPr lang="en-ID" baseline="0" dirty="0">
                          <a:solidFill>
                            <a:schemeClr val="tx1"/>
                          </a:solidFill>
                        </a:rPr>
                        <a:t> </a:t>
                      </a:r>
                      <a:r>
                        <a:rPr lang="en-ID" baseline="0" dirty="0" err="1">
                          <a:solidFill>
                            <a:schemeClr val="tx1"/>
                          </a:solidFill>
                        </a:rPr>
                        <a:t>UNSUR</a:t>
                      </a:r>
                      <a:r>
                        <a:rPr lang="en-ID" baseline="0" dirty="0">
                          <a:solidFill>
                            <a:schemeClr val="tx1"/>
                          </a:solidFill>
                        </a:rPr>
                        <a:t> </a:t>
                      </a:r>
                      <a:r>
                        <a:rPr lang="en-ID" baseline="0" dirty="0" err="1">
                          <a:solidFill>
                            <a:schemeClr val="tx1"/>
                          </a:solidFill>
                        </a:rPr>
                        <a:t>KETERAMPILAN</a:t>
                      </a:r>
                      <a:r>
                        <a:rPr lang="en-ID" baseline="0" dirty="0">
                          <a:solidFill>
                            <a:schemeClr val="tx1"/>
                          </a:solidFill>
                        </a:rPr>
                        <a:t> </a:t>
                      </a:r>
                      <a:r>
                        <a:rPr lang="en-ID" baseline="0" dirty="0" err="1">
                          <a:solidFill>
                            <a:schemeClr val="tx1"/>
                          </a:solidFill>
                        </a:rPr>
                        <a:t>KHUSUS</a:t>
                      </a:r>
                      <a:endParaRPr lang="en-ID" baseline="0" dirty="0">
                        <a:solidFill>
                          <a:schemeClr val="tx1"/>
                        </a:solidFill>
                      </a:endParaRPr>
                    </a:p>
                    <a:p>
                      <a:pPr algn="ctr"/>
                      <a:endParaRPr lang="en-US" dirty="0">
                        <a:solidFill>
                          <a:schemeClr val="tx1"/>
                        </a:solidFill>
                      </a:endParaRPr>
                    </a:p>
                  </a:txBody>
                  <a:tcPr/>
                </a:tc>
                <a:tc hMerge="1">
                  <a:txBody>
                    <a:bodyPr/>
                    <a:lstStyle/>
                    <a:p>
                      <a:endParaRPr lang="en-US" dirty="0"/>
                    </a:p>
                  </a:txBody>
                  <a:tcPr/>
                </a:tc>
                <a:extLst>
                  <a:ext uri="{0D108BD9-81ED-4DB2-BD59-A6C34878D82A}">
                    <a16:rowId xmlns:a16="http://schemas.microsoft.com/office/drawing/2014/main" val="10000"/>
                  </a:ext>
                </a:extLst>
              </a:tr>
              <a:tr h="634929">
                <a:tc>
                  <a:txBody>
                    <a:bodyPr/>
                    <a:lstStyle/>
                    <a:p>
                      <a:r>
                        <a:rPr lang="en-ID" dirty="0" err="1"/>
                        <a:t>KK</a:t>
                      </a:r>
                      <a:r>
                        <a:rPr lang="en-ID" dirty="0"/>
                        <a:t>-1</a:t>
                      </a:r>
                      <a:endParaRPr lang="en-US" dirty="0"/>
                    </a:p>
                  </a:txBody>
                  <a:tcPr/>
                </a:tc>
                <a:tc>
                  <a:txBody>
                    <a:bodyPr/>
                    <a:lstStyle/>
                    <a:p>
                      <a:r>
                        <a:rPr lang="en-US" sz="1800" kern="1200" dirty="0" err="1">
                          <a:solidFill>
                            <a:schemeClr val="dk1"/>
                          </a:solidFill>
                          <a:effectLst/>
                          <a:latin typeface="+mn-lt"/>
                          <a:ea typeface="+mn-ea"/>
                          <a:cs typeface="+mn-cs"/>
                        </a:rPr>
                        <a:t>Terampil</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berbahasa</a:t>
                      </a:r>
                      <a:r>
                        <a:rPr lang="en-US" sz="1800" kern="1200" dirty="0">
                          <a:solidFill>
                            <a:schemeClr val="dk1"/>
                          </a:solidFill>
                          <a:effectLst/>
                          <a:latin typeface="+mn-lt"/>
                          <a:ea typeface="+mn-ea"/>
                          <a:cs typeface="+mn-cs"/>
                        </a:rPr>
                        <a:t> Arab </a:t>
                      </a:r>
                      <a:r>
                        <a:rPr lang="en-US" sz="1800" kern="1200" dirty="0" err="1">
                          <a:solidFill>
                            <a:schemeClr val="dk1"/>
                          </a:solidFill>
                          <a:effectLst/>
                          <a:latin typeface="+mn-lt"/>
                          <a:ea typeface="+mn-ea"/>
                          <a:cs typeface="+mn-cs"/>
                        </a:rPr>
                        <a:t>secara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lisan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tulis</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konteks</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keseharian</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umum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akademis</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pekerjaan</a:t>
                      </a:r>
                      <a:r>
                        <a:rPr lang="en-US" sz="1800" kern="1200" dirty="0">
                          <a:solidFill>
                            <a:schemeClr val="dk1"/>
                          </a:solidFill>
                          <a:effectLst/>
                          <a:latin typeface="+mn-lt"/>
                          <a:ea typeface="+mn-ea"/>
                          <a:cs typeface="+mn-cs"/>
                        </a:rPr>
                        <a:t>;</a:t>
                      </a:r>
                      <a:endParaRPr lang="en-US" dirty="0"/>
                    </a:p>
                  </a:txBody>
                  <a:tcPr/>
                </a:tc>
                <a:extLst>
                  <a:ext uri="{0D108BD9-81ED-4DB2-BD59-A6C34878D82A}">
                    <a16:rowId xmlns:a16="http://schemas.microsoft.com/office/drawing/2014/main" val="10001"/>
                  </a:ext>
                </a:extLst>
              </a:tr>
              <a:tr h="656823">
                <a:tc>
                  <a:txBody>
                    <a:bodyPr/>
                    <a:lstStyle/>
                    <a:p>
                      <a:r>
                        <a:rPr lang="en-ID" dirty="0" err="1"/>
                        <a:t>KK</a:t>
                      </a:r>
                      <a:r>
                        <a:rPr lang="en-ID" dirty="0"/>
                        <a:t>-2</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mendalami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bahasa</a:t>
                      </a:r>
                      <a:r>
                        <a:rPr lang="en-US" sz="1800" kern="1200" dirty="0">
                          <a:solidFill>
                            <a:schemeClr val="dk1"/>
                          </a:solidFill>
                          <a:effectLst/>
                          <a:latin typeface="+mn-lt"/>
                          <a:ea typeface="+mn-ea"/>
                          <a:cs typeface="+mn-cs"/>
                        </a:rPr>
                        <a:t> Arab </a:t>
                      </a:r>
                      <a:r>
                        <a:rPr lang="en-US" sz="1800" kern="1200" dirty="0" err="1">
                          <a:solidFill>
                            <a:schemeClr val="dk1"/>
                          </a:solidFill>
                          <a:effectLst/>
                          <a:latin typeface="+mn-lt"/>
                          <a:ea typeface="+mn-ea"/>
                          <a:cs typeface="+mn-cs"/>
                        </a:rPr>
                        <a:t>serta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pembelajarannya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melalui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riset</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untuk</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menghasilkan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karya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inovatif</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teruji</a:t>
                      </a:r>
                      <a:endParaRPr lang="en-US" dirty="0"/>
                    </a:p>
                  </a:txBody>
                  <a:tcPr/>
                </a:tc>
                <a:extLst>
                  <a:ext uri="{0D108BD9-81ED-4DB2-BD59-A6C34878D82A}">
                    <a16:rowId xmlns:a16="http://schemas.microsoft.com/office/drawing/2014/main" val="10002"/>
                  </a:ext>
                </a:extLst>
              </a:tr>
              <a:tr h="901521">
                <a:tc>
                  <a:txBody>
                    <a:bodyPr/>
                    <a:lstStyle/>
                    <a:p>
                      <a:r>
                        <a:rPr lang="en-ID" dirty="0" err="1"/>
                        <a:t>KK</a:t>
                      </a:r>
                      <a:r>
                        <a:rPr lang="en-ID" dirty="0"/>
                        <a:t>-3</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memecahkan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permasalahan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bidang</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bahasa</a:t>
                      </a:r>
                      <a:r>
                        <a:rPr lang="en-US" sz="1800" kern="1200" dirty="0">
                          <a:solidFill>
                            <a:schemeClr val="dk1"/>
                          </a:solidFill>
                          <a:effectLst/>
                          <a:latin typeface="+mn-lt"/>
                          <a:ea typeface="+mn-ea"/>
                          <a:cs typeface="+mn-cs"/>
                        </a:rPr>
                        <a:t> Arab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pembelajarannya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melalui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pendekatan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interdisipliner</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bentuk</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laporan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penelitian</a:t>
                      </a:r>
                      <a:endParaRPr lang="en-US" dirty="0"/>
                    </a:p>
                  </a:txBody>
                  <a:tcPr/>
                </a:tc>
                <a:extLst>
                  <a:ext uri="{0D108BD9-81ED-4DB2-BD59-A6C34878D82A}">
                    <a16:rowId xmlns:a16="http://schemas.microsoft.com/office/drawing/2014/main" val="10003"/>
                  </a:ext>
                </a:extLst>
              </a:tr>
              <a:tr h="836328">
                <a:tc>
                  <a:txBody>
                    <a:bodyPr/>
                    <a:lstStyle/>
                    <a:p>
                      <a:r>
                        <a:rPr lang="en-ID" dirty="0" err="1"/>
                        <a:t>KK</a:t>
                      </a:r>
                      <a:r>
                        <a:rPr lang="en-ID" dirty="0"/>
                        <a:t>-4</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mengelola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mengembangkan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riset</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bermanfaat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bagi</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masyarakat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perkembangan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keilmuan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serta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mendapat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pengakuan</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nasional</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internasional</a:t>
                      </a:r>
                      <a:r>
                        <a:rPr lang="en-US" sz="1800" kern="1200" dirty="0">
                          <a:solidFill>
                            <a:schemeClr val="dk1"/>
                          </a:solidFill>
                          <a:effectLst/>
                          <a:latin typeface="+mn-lt"/>
                          <a:ea typeface="+mn-ea"/>
                          <a:cs typeface="+mn-cs"/>
                        </a:rPr>
                        <a:t>;</a:t>
                      </a:r>
                      <a:endParaRPr lang="en-US" dirty="0"/>
                    </a:p>
                  </a:txBody>
                  <a:tcPr/>
                </a:tc>
                <a:extLst>
                  <a:ext uri="{0D108BD9-81ED-4DB2-BD59-A6C34878D82A}">
                    <a16:rowId xmlns:a16="http://schemas.microsoft.com/office/drawing/2014/main" val="10004"/>
                  </a:ext>
                </a:extLst>
              </a:tr>
              <a:tr h="334531">
                <a:tc>
                  <a:txBody>
                    <a:bodyPr/>
                    <a:lstStyle/>
                    <a:p>
                      <a:r>
                        <a:rPr lang="en-ID" dirty="0" err="1"/>
                        <a:t>KK</a:t>
                      </a:r>
                      <a:r>
                        <a:rPr lang="en-ID" dirty="0"/>
                        <a:t>-5</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mengambil</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keputusan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berdasarkan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kajian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penelitian</a:t>
                      </a:r>
                      <a:r>
                        <a:rPr lang="en-US" sz="1800" kern="1200" dirty="0">
                          <a:solidFill>
                            <a:schemeClr val="dk1"/>
                          </a:solidFill>
                          <a:effectLst/>
                          <a:latin typeface="+mn-lt"/>
                          <a:ea typeface="+mn-ea"/>
                          <a:cs typeface="+mn-cs"/>
                        </a:rPr>
                        <a:t> di </a:t>
                      </a:r>
                      <a:r>
                        <a:rPr lang="en-US" sz="1800" kern="1200" dirty="0" err="1">
                          <a:solidFill>
                            <a:schemeClr val="dk1"/>
                          </a:solidFill>
                          <a:effectLst/>
                          <a:latin typeface="+mn-lt"/>
                          <a:ea typeface="+mn-ea"/>
                          <a:cs typeface="+mn-cs"/>
                        </a:rPr>
                        <a:t>bidang</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bahasa</a:t>
                      </a:r>
                      <a:r>
                        <a:rPr lang="en-US" sz="1800" kern="1200" dirty="0">
                          <a:solidFill>
                            <a:schemeClr val="dk1"/>
                          </a:solidFill>
                          <a:effectLst/>
                          <a:latin typeface="+mn-lt"/>
                          <a:ea typeface="+mn-ea"/>
                          <a:cs typeface="+mn-cs"/>
                        </a:rPr>
                        <a:t> Arab </a:t>
                      </a:r>
                      <a:r>
                        <a:rPr lang="en-US" sz="1800" kern="1200" dirty="0" err="1">
                          <a:solidFill>
                            <a:schemeClr val="dk1"/>
                          </a:solidFill>
                          <a:effectLst/>
                          <a:latin typeface="+mn-lt"/>
                          <a:ea typeface="+mn-ea"/>
                          <a:cs typeface="+mn-cs"/>
                        </a:rPr>
                        <a:t>serta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mengomunikasikan</a:t>
                      </a:r>
                      <a:r>
                        <a:rPr lang="en-US" sz="1800" kern="1200" dirty="0">
                          <a:solidFill>
                            <a:schemeClr val="dk1"/>
                          </a:solidFill>
                          <a:effectLst/>
                          <a:latin typeface="+mn-lt"/>
                          <a:ea typeface="+mn-ea"/>
                          <a:cs typeface="+mn-cs"/>
                        </a:rPr>
                        <a:t> ide </a:t>
                      </a:r>
                      <a:r>
                        <a:rPr lang="en-US" sz="1800" kern="1200" dirty="0" err="1">
                          <a:solidFill>
                            <a:schemeClr val="dk1"/>
                          </a:solidFill>
                          <a:effectLst/>
                          <a:latin typeface="+mn-lt"/>
                          <a:ea typeface="+mn-ea"/>
                          <a:cs typeface="+mn-cs"/>
                        </a:rPr>
                        <a:t>secara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efektif</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berbagai</a:t>
                      </a:r>
                      <a:r>
                        <a:rPr lang="en-US" sz="1800" kern="1200" dirty="0">
                          <a:solidFill>
                            <a:schemeClr val="dk1"/>
                          </a:solidFill>
                          <a:effectLst/>
                          <a:latin typeface="+mn-lt"/>
                          <a:ea typeface="+mn-ea"/>
                          <a:cs typeface="+mn-cs"/>
                        </a:rPr>
                        <a:t> </a:t>
                      </a:r>
                      <a:br>
                        <a:rPr lang="en-US" dirty="0"/>
                      </a:br>
                      <a:r>
                        <a:rPr lang="en-US" sz="1800" kern="1200" dirty="0">
                          <a:solidFill>
                            <a:schemeClr val="dk1"/>
                          </a:solidFill>
                          <a:effectLst/>
                          <a:latin typeface="+mn-lt"/>
                          <a:ea typeface="+mn-ea"/>
                          <a:cs typeface="+mn-cs"/>
                        </a:rPr>
                        <a:t>media </a:t>
                      </a:r>
                      <a:r>
                        <a:rPr lang="en-US" sz="1800" kern="1200" dirty="0" err="1">
                          <a:solidFill>
                            <a:schemeClr val="dk1"/>
                          </a:solidFill>
                          <a:effectLst/>
                          <a:latin typeface="+mn-lt"/>
                          <a:ea typeface="+mn-ea"/>
                          <a:cs typeface="+mn-cs"/>
                        </a:rPr>
                        <a:t>kepada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masyarakat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seprofesi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lingkungan</a:t>
                      </a:r>
                      <a:r>
                        <a:rPr lang="en-US" sz="1800" kern="1200" dirty="0">
                          <a:solidFill>
                            <a:schemeClr val="dk1"/>
                          </a:solidFill>
                          <a:effectLst/>
                          <a:latin typeface="+mn-lt"/>
                          <a:ea typeface="+mn-ea"/>
                          <a:cs typeface="+mn-cs"/>
                        </a:rPr>
                        <a:t> yang </a:t>
                      </a:r>
                      <a:r>
                        <a:rPr lang="en-US" sz="1800" kern="1200" dirty="0" err="1">
                          <a:solidFill>
                            <a:schemeClr val="dk1"/>
                          </a:solidFill>
                          <a:effectLst/>
                          <a:latin typeface="+mn-lt"/>
                          <a:ea typeface="+mn-ea"/>
                          <a:cs typeface="+mn-cs"/>
                        </a:rPr>
                        <a:t>sesuai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atau</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masyarakat</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umum</a:t>
                      </a:r>
                      <a:endParaRPr lang="en-US" dirty="0"/>
                    </a:p>
                  </a:txBody>
                  <a:tcPr/>
                </a:tc>
                <a:extLst>
                  <a:ext uri="{0D108BD9-81ED-4DB2-BD59-A6C34878D82A}">
                    <a16:rowId xmlns:a16="http://schemas.microsoft.com/office/drawing/2014/main" val="10005"/>
                  </a:ext>
                </a:extLst>
              </a:tr>
              <a:tr h="334531">
                <a:tc>
                  <a:txBody>
                    <a:bodyPr/>
                    <a:lstStyle/>
                    <a:p>
                      <a:r>
                        <a:rPr lang="en-ID" dirty="0" err="1"/>
                        <a:t>KK</a:t>
                      </a:r>
                      <a:r>
                        <a:rPr lang="en-ID" dirty="0"/>
                        <a:t>-6</a:t>
                      </a:r>
                      <a:endParaRPr lang="en-US" dirty="0"/>
                    </a:p>
                  </a:txBody>
                  <a:tcPr/>
                </a:tc>
                <a:tc>
                  <a:txBody>
                    <a:bodyPr/>
                    <a:lstStyle/>
                    <a:p>
                      <a:r>
                        <a:rPr lang="en-US" sz="1800" kern="1200" dirty="0" err="1">
                          <a:solidFill>
                            <a:schemeClr val="dk1"/>
                          </a:solidFill>
                          <a:effectLst/>
                          <a:latin typeface="+mn-lt"/>
                          <a:ea typeface="+mn-ea"/>
                          <a:cs typeface="+mn-cs"/>
                        </a:rPr>
                        <a:t>Mampu</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berkomunikasi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berpartisipasi</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secara</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aktif</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dalam</a:t>
                      </a:r>
                      <a:r>
                        <a:rPr lang="en-US" sz="1800" kern="1200" dirty="0">
                          <a:solidFill>
                            <a:schemeClr val="dk1"/>
                          </a:solidFill>
                          <a:effectLst/>
                          <a:latin typeface="+mn-lt"/>
                          <a:ea typeface="+mn-ea"/>
                          <a:cs typeface="+mn-cs"/>
                        </a:rPr>
                        <a:t> </a:t>
                      </a:r>
                      <a:br>
                        <a:rPr lang="en-US" dirty="0"/>
                      </a:br>
                      <a:r>
                        <a:rPr lang="en-US" sz="1800" kern="1200" dirty="0" err="1">
                          <a:solidFill>
                            <a:schemeClr val="dk1"/>
                          </a:solidFill>
                          <a:effectLst/>
                          <a:latin typeface="+mn-lt"/>
                          <a:ea typeface="+mn-ea"/>
                          <a:cs typeface="+mn-cs"/>
                        </a:rPr>
                        <a:t>pengembangan</a:t>
                      </a:r>
                      <a:r>
                        <a:rPr lang="en-US" sz="1800" kern="1200" dirty="0">
                          <a:solidFill>
                            <a:schemeClr val="dk1"/>
                          </a:solidFill>
                          <a:effectLst/>
                          <a:latin typeface="+mn-lt"/>
                          <a:ea typeface="+mn-ea"/>
                          <a:cs typeface="+mn-cs"/>
                        </a:rPr>
                        <a:t> </a:t>
                      </a:r>
                      <a:r>
                        <a:rPr lang="en-US" sz="1800" kern="1200" dirty="0" err="1">
                          <a:solidFill>
                            <a:schemeClr val="dk1"/>
                          </a:solidFill>
                          <a:effectLst/>
                          <a:latin typeface="+mn-lt"/>
                          <a:ea typeface="+mn-ea"/>
                          <a:cs typeface="+mn-cs"/>
                        </a:rPr>
                        <a:t>profesi</a:t>
                      </a:r>
                      <a:r>
                        <a:rPr lang="en-US" sz="1800" kern="1200" dirty="0">
                          <a:solidFill>
                            <a:schemeClr val="dk1"/>
                          </a:solidFill>
                          <a:effectLst/>
                          <a:latin typeface="+mn-lt"/>
                          <a:ea typeface="+mn-ea"/>
                          <a:cs typeface="+mn-cs"/>
                        </a:rPr>
                        <a:t>. </a:t>
                      </a:r>
                      <a:endParaRPr lang="en-US" dirty="0"/>
                    </a:p>
                  </a:txBody>
                  <a:tcPr/>
                </a:tc>
                <a:extLst>
                  <a:ext uri="{0D108BD9-81ED-4DB2-BD59-A6C34878D82A}">
                    <a16:rowId xmlns:a16="http://schemas.microsoft.com/office/drawing/2014/main" val="10006"/>
                  </a:ext>
                </a:extLst>
              </a:tr>
              <a:tr h="230529">
                <a:tc gridSpan="2">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3643609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6" y="1020806"/>
            <a:ext cx="2897746" cy="4601183"/>
          </a:xfrm>
        </p:spPr>
        <p:txBody>
          <a:bodyPr/>
          <a:lstStyle/>
          <a:p>
            <a:pPr algn="ctr"/>
            <a:r>
              <a:rPr lang="en-ID" b="1" dirty="0">
                <a:solidFill>
                  <a:schemeClr val="tx1"/>
                </a:solidFill>
                <a:latin typeface="Calibri" panose="020F0502020204030204" pitchFamily="34" charset="0"/>
                <a:cs typeface="Calibri" panose="020F0502020204030204" pitchFamily="34" charset="0"/>
              </a:rPr>
              <a:t>CONTENT</a:t>
            </a:r>
            <a:endParaRPr lang="en-US" b="1" dirty="0">
              <a:solidFill>
                <a:schemeClr val="tx1"/>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714720" y="914399"/>
            <a:ext cx="8477280" cy="4584880"/>
          </a:xfrm>
        </p:spPr>
        <p:txBody>
          <a:bodyPr anchor="t">
            <a:normAutofit/>
          </a:bodyPr>
          <a:lstStyle/>
          <a:p>
            <a:endParaRPr lang="en-ID" sz="2800" dirty="0">
              <a:solidFill>
                <a:schemeClr val="tx1"/>
              </a:solidFill>
              <a:latin typeface="Calibri" panose="020F0502020204030204" pitchFamily="34" charset="0"/>
              <a:cs typeface="Calibri" panose="020F0502020204030204" pitchFamily="34" charset="0"/>
            </a:endParaRPr>
          </a:p>
          <a:p>
            <a:endParaRPr lang="en-ID" sz="2800" dirty="0">
              <a:solidFill>
                <a:schemeClr val="tx1"/>
              </a:solidFill>
              <a:latin typeface="Calibri" panose="020F0502020204030204" pitchFamily="34" charset="0"/>
              <a:cs typeface="Calibri" panose="020F0502020204030204" pitchFamily="34" charset="0"/>
            </a:endParaRPr>
          </a:p>
          <a:p>
            <a:pPr marL="0" indent="0">
              <a:buNone/>
            </a:pPr>
            <a:r>
              <a:rPr lang="en-ID" sz="3200" dirty="0">
                <a:solidFill>
                  <a:schemeClr val="tx1"/>
                </a:solidFill>
                <a:latin typeface="Calibri" panose="020F0502020204030204" pitchFamily="34" charset="0"/>
                <a:cs typeface="Calibri" panose="020F0502020204030204" pitchFamily="34" charset="0"/>
              </a:rPr>
              <a:t>01. </a:t>
            </a:r>
            <a:r>
              <a:rPr lang="en-ID" sz="3200" dirty="0" err="1">
                <a:solidFill>
                  <a:schemeClr val="tx1"/>
                </a:solidFill>
                <a:latin typeface="Calibri" panose="020F0502020204030204" pitchFamily="34" charset="0"/>
                <a:cs typeface="Calibri" panose="020F0502020204030204" pitchFamily="34" charset="0"/>
              </a:rPr>
              <a:t>Rekonstruksi</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Kurikulum</a:t>
            </a:r>
            <a:r>
              <a:rPr lang="en-ID" sz="3200" dirty="0">
                <a:solidFill>
                  <a:schemeClr val="tx1"/>
                </a:solidFill>
                <a:latin typeface="Calibri" panose="020F0502020204030204" pitchFamily="34" charset="0"/>
                <a:cs typeface="Calibri" panose="020F0502020204030204" pitchFamily="34" charset="0"/>
              </a:rPr>
              <a:t> </a:t>
            </a:r>
          </a:p>
          <a:p>
            <a:pPr marL="0" indent="0">
              <a:buNone/>
            </a:pPr>
            <a:r>
              <a:rPr lang="en-ID" sz="3200" dirty="0">
                <a:solidFill>
                  <a:schemeClr val="tx1"/>
                </a:solidFill>
                <a:latin typeface="Calibri" panose="020F0502020204030204" pitchFamily="34" charset="0"/>
                <a:cs typeface="Calibri" panose="020F0502020204030204" pitchFamily="34" charset="0"/>
              </a:rPr>
              <a:t>02. </a:t>
            </a:r>
            <a:r>
              <a:rPr lang="en-ID" sz="3200" dirty="0" err="1">
                <a:solidFill>
                  <a:schemeClr val="tx1"/>
                </a:solidFill>
                <a:latin typeface="Calibri" panose="020F0502020204030204" pitchFamily="34" charset="0"/>
                <a:cs typeface="Calibri" panose="020F0502020204030204" pitchFamily="34" charset="0"/>
              </a:rPr>
              <a:t>Prinsip</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Pengembangan</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Kurikulum</a:t>
            </a:r>
            <a:endParaRPr lang="en-ID" sz="3200" dirty="0">
              <a:solidFill>
                <a:schemeClr val="tx1"/>
              </a:solidFill>
              <a:latin typeface="Calibri" panose="020F0502020204030204" pitchFamily="34" charset="0"/>
              <a:cs typeface="Calibri" panose="020F0502020204030204" pitchFamily="34" charset="0"/>
            </a:endParaRPr>
          </a:p>
          <a:p>
            <a:pPr marL="0" indent="0">
              <a:buNone/>
            </a:pPr>
            <a:r>
              <a:rPr lang="en-ID" sz="3200" dirty="0">
                <a:solidFill>
                  <a:schemeClr val="tx1"/>
                </a:solidFill>
                <a:latin typeface="Calibri" panose="020F0502020204030204" pitchFamily="34" charset="0"/>
                <a:cs typeface="Calibri" panose="020F0502020204030204" pitchFamily="34" charset="0"/>
              </a:rPr>
              <a:t>03. </a:t>
            </a:r>
            <a:r>
              <a:rPr lang="en-ID" sz="3200" dirty="0" err="1">
                <a:solidFill>
                  <a:schemeClr val="tx1"/>
                </a:solidFill>
                <a:latin typeface="Calibri" panose="020F0502020204030204" pitchFamily="34" charset="0"/>
                <a:cs typeface="Calibri" panose="020F0502020204030204" pitchFamily="34" charset="0"/>
              </a:rPr>
              <a:t>Profil</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Kurikulum</a:t>
            </a:r>
            <a:r>
              <a:rPr lang="en-ID" sz="3200" dirty="0">
                <a:solidFill>
                  <a:schemeClr val="tx1"/>
                </a:solidFill>
                <a:latin typeface="Calibri" panose="020F0502020204030204" pitchFamily="34" charset="0"/>
                <a:cs typeface="Calibri" panose="020F0502020204030204" pitchFamily="34" charset="0"/>
              </a:rPr>
              <a:t> PS Magister </a:t>
            </a:r>
            <a:r>
              <a:rPr lang="en-ID" sz="3200" dirty="0" err="1">
                <a:solidFill>
                  <a:schemeClr val="tx1"/>
                </a:solidFill>
                <a:latin typeface="Calibri" panose="020F0502020204030204" pitchFamily="34" charset="0"/>
                <a:cs typeface="Calibri" panose="020F0502020204030204" pitchFamily="34" charset="0"/>
              </a:rPr>
              <a:t>Keguruan</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Bahasa</a:t>
            </a:r>
            <a:r>
              <a:rPr lang="en-ID" sz="3200" dirty="0">
                <a:solidFill>
                  <a:schemeClr val="tx1"/>
                </a:solidFill>
                <a:latin typeface="Calibri" panose="020F0502020204030204" pitchFamily="34" charset="0"/>
                <a:cs typeface="Calibri" panose="020F0502020204030204" pitchFamily="34" charset="0"/>
              </a:rPr>
              <a:t> Arab UM</a:t>
            </a:r>
          </a:p>
          <a:p>
            <a:pPr marL="0" indent="0">
              <a:buNone/>
            </a:pPr>
            <a:r>
              <a:rPr lang="en-ID" sz="3200" dirty="0">
                <a:solidFill>
                  <a:schemeClr val="tx1"/>
                </a:solidFill>
                <a:latin typeface="Calibri" panose="020F0502020204030204" pitchFamily="34" charset="0"/>
                <a:cs typeface="Calibri" panose="020F0502020204030204" pitchFamily="34" charset="0"/>
              </a:rPr>
              <a:t>04. </a:t>
            </a:r>
            <a:r>
              <a:rPr lang="en-ID" sz="3200" dirty="0" err="1">
                <a:solidFill>
                  <a:schemeClr val="tx1"/>
                </a:solidFill>
                <a:latin typeface="Calibri" panose="020F0502020204030204" pitchFamily="34" charset="0"/>
                <a:cs typeface="Calibri" panose="020F0502020204030204" pitchFamily="34" charset="0"/>
              </a:rPr>
              <a:t>Sekilas</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Kurikulum</a:t>
            </a:r>
            <a:r>
              <a:rPr lang="en-ID" sz="3200" dirty="0">
                <a:solidFill>
                  <a:schemeClr val="tx1"/>
                </a:solidFill>
                <a:latin typeface="Calibri" panose="020F0502020204030204" pitchFamily="34" charset="0"/>
                <a:cs typeface="Calibri" panose="020F0502020204030204" pitchFamily="34" charset="0"/>
              </a:rPr>
              <a:t> PS Magister </a:t>
            </a:r>
            <a:r>
              <a:rPr lang="en-ID" sz="3200" dirty="0" err="1">
                <a:solidFill>
                  <a:schemeClr val="tx1"/>
                </a:solidFill>
                <a:latin typeface="Calibri" panose="020F0502020204030204" pitchFamily="34" charset="0"/>
                <a:cs typeface="Calibri" panose="020F0502020204030204" pitchFamily="34" charset="0"/>
              </a:rPr>
              <a:t>BSA</a:t>
            </a:r>
            <a:r>
              <a:rPr lang="en-ID" sz="3200" dirty="0">
                <a:solidFill>
                  <a:schemeClr val="tx1"/>
                </a:solidFill>
                <a:latin typeface="Calibri" panose="020F0502020204030204" pitchFamily="34" charset="0"/>
                <a:cs typeface="Calibri" panose="020F0502020204030204" pitchFamily="34" charset="0"/>
              </a:rPr>
              <a:t> </a:t>
            </a:r>
            <a:r>
              <a:rPr lang="en-ID" sz="3200" dirty="0" err="1">
                <a:solidFill>
                  <a:schemeClr val="tx1"/>
                </a:solidFill>
                <a:latin typeface="Calibri" panose="020F0502020204030204" pitchFamily="34" charset="0"/>
                <a:cs typeface="Calibri" panose="020F0502020204030204" pitchFamily="34" charset="0"/>
              </a:rPr>
              <a:t>UIN</a:t>
            </a:r>
            <a:r>
              <a:rPr lang="en-ID" sz="3200" dirty="0">
                <a:solidFill>
                  <a:schemeClr val="tx1"/>
                </a:solidFill>
                <a:latin typeface="Calibri" panose="020F0502020204030204" pitchFamily="34" charset="0"/>
                <a:cs typeface="Calibri" panose="020F0502020204030204" pitchFamily="34" charset="0"/>
              </a:rPr>
              <a:t> MALIKI</a:t>
            </a:r>
          </a:p>
          <a:p>
            <a:endParaRPr lang="en-US" sz="28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692613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2800" b="1" dirty="0">
                <a:solidFill>
                  <a:schemeClr val="tx1"/>
                </a:solidFill>
                <a:latin typeface="Comic Sans MS" panose="030F0702030302020204" pitchFamily="66" charset="0"/>
              </a:rPr>
              <a:t>(H)</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STRUKTUR</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400" b="1" dirty="0">
                <a:solidFill>
                  <a:schemeClr val="tx1"/>
                </a:solidFill>
                <a:latin typeface="Comic Sans MS" panose="030F0702030302020204" pitchFamily="66" charset="0"/>
              </a:rPr>
              <a:t>A. </a:t>
            </a:r>
            <a:r>
              <a:rPr lang="en-ID" sz="2400" b="1" dirty="0" err="1">
                <a:solidFill>
                  <a:schemeClr val="tx1"/>
                </a:solidFill>
                <a:latin typeface="Comic Sans MS" panose="030F0702030302020204" pitchFamily="66" charset="0"/>
              </a:rPr>
              <a:t>Matakuliah</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Dasar</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Keilmuan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MKDK</a:t>
            </a:r>
            <a:r>
              <a:rPr lang="en-ID" sz="2400" b="1" dirty="0">
                <a:solidFill>
                  <a:schemeClr val="tx1"/>
                </a:solidFill>
                <a:latin typeface="Comic Sans MS" panose="030F0702030302020204" pitchFamily="66" charset="0"/>
              </a:rPr>
              <a:t>) = 2 </a:t>
            </a:r>
            <a:r>
              <a:rPr lang="en-ID" sz="2400" b="1" dirty="0" err="1">
                <a:solidFill>
                  <a:schemeClr val="tx1"/>
                </a:solidFill>
                <a:latin typeface="Comic Sans MS" panose="030F0702030302020204" pitchFamily="66" charset="0"/>
              </a:rPr>
              <a:t>sks</a:t>
            </a:r>
            <a:endParaRPr lang="en-ID" sz="2400" b="1" dirty="0">
              <a:solidFill>
                <a:schemeClr val="tx1"/>
              </a:solidFill>
              <a:latin typeface="Comic Sans MS" panose="030F0702030302020204" pitchFamily="66" charset="0"/>
            </a:endParaRPr>
          </a:p>
          <a:p>
            <a:pPr>
              <a:buFont typeface="Wingdings" panose="05000000000000000000" pitchFamily="2" charset="2"/>
              <a:buChar char="§"/>
            </a:pPr>
            <a:r>
              <a:rPr lang="en-ID"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Etika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Keilmuan</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r>
              <a:rPr lang="en-ID" sz="2400" dirty="0">
                <a:solidFill>
                  <a:schemeClr val="tx1"/>
                </a:solidFill>
                <a:latin typeface="Comic Sans MS" panose="030F0702030302020204" pitchFamily="66" charset="0"/>
              </a:rPr>
              <a:t>   </a:t>
            </a:r>
          </a:p>
          <a:p>
            <a:pPr marL="0" indent="0">
              <a:buNone/>
            </a:pPr>
            <a:r>
              <a:rPr lang="en-ID" b="1" dirty="0">
                <a:solidFill>
                  <a:schemeClr val="tx1"/>
                </a:solidFill>
                <a:latin typeface="Comic Sans MS" panose="030F0702030302020204" pitchFamily="66" charset="0"/>
              </a:rPr>
              <a:t>B</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Matakuliah</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Keilmuan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Keahlian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MKK</a:t>
            </a:r>
            <a:r>
              <a:rPr lang="en-ID" sz="2400" b="1" dirty="0">
                <a:solidFill>
                  <a:schemeClr val="tx1"/>
                </a:solidFill>
                <a:latin typeface="Comic Sans MS" panose="030F0702030302020204" pitchFamily="66" charset="0"/>
              </a:rPr>
              <a:t>) = 20 </a:t>
            </a:r>
            <a:r>
              <a:rPr lang="en-ID" sz="2400" b="1" dirty="0" err="1">
                <a:solidFill>
                  <a:schemeClr val="tx1"/>
                </a:solidFill>
                <a:latin typeface="Comic Sans MS" panose="030F0702030302020204" pitchFamily="66" charset="0"/>
              </a:rPr>
              <a:t>sks</a:t>
            </a:r>
            <a:endParaRPr lang="en-ID" sz="2400" b="1"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Metodologi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Penelitian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Kuantitatif</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Metodologi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Penelitian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Kualitati</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Linguistik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Terapan</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Pemerolehan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Bahasa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Kedua</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Kemahiran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berbahasa</a:t>
            </a:r>
            <a:r>
              <a:rPr lang="en-ID" sz="2400" dirty="0">
                <a:solidFill>
                  <a:schemeClr val="tx1"/>
                </a:solidFill>
                <a:latin typeface="Comic Sans MS" panose="030F0702030302020204" pitchFamily="66" charset="0"/>
              </a:rPr>
              <a:t> Arab </a:t>
            </a:r>
            <a:r>
              <a:rPr lang="en-ID" sz="2400" dirty="0" err="1">
                <a:solidFill>
                  <a:schemeClr val="tx1"/>
                </a:solidFill>
                <a:latin typeface="Comic Sans MS" panose="030F0702030302020204" pitchFamily="66" charset="0"/>
              </a:rPr>
              <a:t>Lanjut</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Pengem</a:t>
            </a:r>
            <a:r>
              <a:rPr lang="en-ID" sz="2400" dirty="0">
                <a:solidFill>
                  <a:schemeClr val="tx1"/>
                </a:solidFill>
                <a:latin typeface="Comic Sans MS" panose="030F0702030302020204" pitchFamily="66" charset="0"/>
              </a:rPr>
              <a:t>. Model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Teknologi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PBA</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Pengembangan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Eval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Dalam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PBA</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Pengembangan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BA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Kajian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Praktik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Lapangan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KPL</a:t>
            </a:r>
            <a:r>
              <a:rPr lang="en-ID" sz="2400" dirty="0">
                <a:solidFill>
                  <a:schemeClr val="tx1"/>
                </a:solidFill>
                <a:latin typeface="Comic Sans MS" panose="030F0702030302020204" pitchFamily="66" charset="0"/>
              </a:rPr>
              <a:t>_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0790594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2800" b="1" dirty="0">
                <a:solidFill>
                  <a:schemeClr val="tx1"/>
                </a:solidFill>
                <a:latin typeface="Comic Sans MS" panose="030F0702030302020204" pitchFamily="66" charset="0"/>
              </a:rPr>
              <a:t>(H)</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STRUKTUR</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670479" y="218942"/>
            <a:ext cx="8521521" cy="6400800"/>
          </a:xfrm>
        </p:spPr>
        <p:txBody>
          <a:bodyPr anchor="t">
            <a:normAutofit lnSpcReduction="10000"/>
          </a:bodyPr>
          <a:lstStyle/>
          <a:p>
            <a:pPr marL="0" indent="0">
              <a:buNone/>
            </a:pPr>
            <a:r>
              <a:rPr lang="en-ID" sz="2400" b="1" dirty="0" err="1">
                <a:solidFill>
                  <a:schemeClr val="tx1"/>
                </a:solidFill>
                <a:latin typeface="Comic Sans MS" panose="030F0702030302020204" pitchFamily="66" charset="0"/>
              </a:rPr>
              <a:t>Lanjutan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Struktur</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Kurikulum</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MKK</a:t>
            </a:r>
            <a:endParaRPr lang="en-ID" sz="2400" b="1"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Psikolinguistik</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Sosiolinguistik</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Semantik</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Pragmatik</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Analisis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Wacana</a:t>
            </a:r>
            <a:r>
              <a:rPr lang="en-ID" sz="2400" dirty="0">
                <a:solidFill>
                  <a:schemeClr val="tx1"/>
                </a:solidFill>
                <a:latin typeface="Comic Sans MS" panose="030F0702030302020204" pitchFamily="66" charset="0"/>
              </a:rPr>
              <a:t>*				= 2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mahasiswa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memilih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dua</a:t>
            </a:r>
            <a:r>
              <a:rPr lang="en-ID" sz="2400" dirty="0">
                <a:solidFill>
                  <a:schemeClr val="tx1"/>
                </a:solidFill>
                <a:latin typeface="Comic Sans MS" panose="030F0702030302020204" pitchFamily="66" charset="0"/>
              </a:rPr>
              <a:t> MK/4 </a:t>
            </a:r>
            <a:r>
              <a:rPr lang="en-ID" sz="2400" dirty="0" err="1">
                <a:solidFill>
                  <a:schemeClr val="tx1"/>
                </a:solidFill>
                <a:latin typeface="Comic Sans MS" panose="030F0702030302020204" pitchFamily="66" charset="0"/>
              </a:rPr>
              <a:t>sks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pilihan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dari</a:t>
            </a:r>
            <a:r>
              <a:rPr lang="en-ID" sz="2400" dirty="0">
                <a:solidFill>
                  <a:schemeClr val="tx1"/>
                </a:solidFill>
                <a:latin typeface="Comic Sans MS" panose="030F0702030302020204" pitchFamily="66" charset="0"/>
              </a:rPr>
              <a:t>  5 MK/10 </a:t>
            </a:r>
            <a:r>
              <a:rPr lang="en-ID" sz="2400" dirty="0" err="1">
                <a:solidFill>
                  <a:schemeClr val="tx1"/>
                </a:solidFill>
                <a:latin typeface="Comic Sans MS" panose="030F0702030302020204" pitchFamily="66" charset="0"/>
              </a:rPr>
              <a:t>sks</a:t>
            </a:r>
            <a:r>
              <a:rPr lang="en-ID" sz="2400" dirty="0">
                <a:solidFill>
                  <a:schemeClr val="tx1"/>
                </a:solidFill>
                <a:latin typeface="Comic Sans MS" panose="030F0702030302020204" pitchFamily="66" charset="0"/>
              </a:rPr>
              <a:t>)</a:t>
            </a:r>
          </a:p>
          <a:p>
            <a:pPr marL="0" indent="0">
              <a:buNone/>
            </a:pPr>
            <a:endParaRPr lang="en-ID" sz="2400"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C. MK </a:t>
            </a:r>
            <a:r>
              <a:rPr lang="en-ID" sz="2800" b="1" dirty="0" err="1">
                <a:solidFill>
                  <a:schemeClr val="tx1"/>
                </a:solidFill>
                <a:latin typeface="Comic Sans MS" panose="030F0702030302020204" pitchFamily="66" charset="0"/>
              </a:rPr>
              <a:t>Kelompok</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Tesis</a:t>
            </a:r>
            <a:endParaRPr lang="en-ID" sz="2800" b="1"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Pengembangan</a:t>
            </a:r>
            <a:r>
              <a:rPr lang="en-ID" sz="2400" dirty="0">
                <a:solidFill>
                  <a:schemeClr val="tx1"/>
                </a:solidFill>
                <a:latin typeface="Comic Sans MS" panose="030F0702030302020204" pitchFamily="66" charset="0"/>
              </a:rPr>
              <a:t> Proposal </a:t>
            </a:r>
            <a:r>
              <a:rPr lang="en-ID" sz="2400" dirty="0" err="1">
                <a:solidFill>
                  <a:schemeClr val="tx1"/>
                </a:solidFill>
                <a:latin typeface="Comic Sans MS" panose="030F0702030302020204" pitchFamily="66" charset="0"/>
              </a:rPr>
              <a:t>Tesis</a:t>
            </a:r>
            <a:r>
              <a:rPr lang="en-ID" sz="2400" dirty="0">
                <a:solidFill>
                  <a:schemeClr val="tx1"/>
                </a:solidFill>
                <a:latin typeface="Comic Sans MS" panose="030F0702030302020204" pitchFamily="66" charset="0"/>
              </a:rPr>
              <a:t>		= </a:t>
            </a:r>
            <a:r>
              <a:rPr lang="en-ID" sz="2400" dirty="0" err="1">
                <a:solidFill>
                  <a:schemeClr val="tx1"/>
                </a:solidFill>
                <a:latin typeface="Comic Sans MS" panose="030F0702030302020204" pitchFamily="66" charset="0"/>
              </a:rPr>
              <a:t>2ks</a:t>
            </a:r>
            <a:endParaRPr lang="en-ID" sz="2400" dirty="0">
              <a:solidFill>
                <a:schemeClr val="tx1"/>
              </a:solidFill>
              <a:latin typeface="Comic Sans MS" panose="030F0702030302020204" pitchFamily="66" charset="0"/>
            </a:endParaRPr>
          </a:p>
          <a:p>
            <a:pPr marL="0" indent="0">
              <a:buNone/>
            </a:pPr>
            <a:r>
              <a:rPr lang="en-ID" sz="2400" dirty="0" err="1">
                <a:solidFill>
                  <a:schemeClr val="tx1"/>
                </a:solidFill>
                <a:latin typeface="Comic Sans MS" panose="030F0702030302020204" pitchFamily="66" charset="0"/>
              </a:rPr>
              <a:t>Tesis</a:t>
            </a:r>
            <a:r>
              <a:rPr lang="en-ID" sz="2400" dirty="0">
                <a:solidFill>
                  <a:schemeClr val="tx1"/>
                </a:solidFill>
                <a:latin typeface="Comic Sans MS" panose="030F0702030302020204" pitchFamily="66" charset="0"/>
              </a:rPr>
              <a:t>						= 8 </a:t>
            </a:r>
            <a:r>
              <a:rPr lang="en-ID" sz="2400" dirty="0" err="1">
                <a:solidFill>
                  <a:schemeClr val="tx1"/>
                </a:solidFill>
                <a:latin typeface="Comic Sans MS" panose="030F0702030302020204" pitchFamily="66" charset="0"/>
              </a:rPr>
              <a:t>sks</a:t>
            </a:r>
            <a:endParaRPr lang="en-ID" sz="2400" dirty="0">
              <a:solidFill>
                <a:schemeClr val="tx1"/>
              </a:solidFill>
              <a:latin typeface="Comic Sans MS" panose="030F0702030302020204" pitchFamily="66" charset="0"/>
            </a:endParaRPr>
          </a:p>
          <a:p>
            <a:pPr marL="0" indent="0">
              <a:buNone/>
            </a:pPr>
            <a:r>
              <a:rPr lang="en-ID" sz="2400" dirty="0">
                <a:solidFill>
                  <a:schemeClr val="tx1"/>
                </a:solidFill>
                <a:latin typeface="Comic Sans MS" panose="030F0702030302020204" pitchFamily="66" charset="0"/>
              </a:rPr>
              <a:t>===========================================</a:t>
            </a:r>
          </a:p>
          <a:p>
            <a:pPr marL="0" indent="0">
              <a:buNone/>
            </a:pPr>
            <a:r>
              <a:rPr lang="en-ID" sz="2400" b="1" dirty="0">
                <a:solidFill>
                  <a:schemeClr val="tx1"/>
                </a:solidFill>
                <a:latin typeface="Comic Sans MS" panose="030F0702030302020204" pitchFamily="66" charset="0"/>
              </a:rPr>
              <a:t>Total </a:t>
            </a:r>
            <a:r>
              <a:rPr lang="en-ID" sz="2400" b="1" dirty="0" err="1">
                <a:solidFill>
                  <a:schemeClr val="tx1"/>
                </a:solidFill>
                <a:latin typeface="Comic Sans MS" panose="030F0702030302020204" pitchFamily="66" charset="0"/>
              </a:rPr>
              <a:t>SKS</a:t>
            </a:r>
            <a:r>
              <a:rPr lang="en-ID" sz="2400" b="1" dirty="0">
                <a:solidFill>
                  <a:schemeClr val="tx1"/>
                </a:solidFill>
                <a:latin typeface="Comic Sans MS" panose="030F0702030302020204" pitchFamily="66" charset="0"/>
              </a:rPr>
              <a:t>					= 36 </a:t>
            </a:r>
            <a:r>
              <a:rPr lang="en-ID" sz="2400" b="1" dirty="0" err="1">
                <a:solidFill>
                  <a:schemeClr val="tx1"/>
                </a:solidFill>
                <a:latin typeface="Comic Sans MS" panose="030F0702030302020204" pitchFamily="66" charset="0"/>
              </a:rPr>
              <a:t>sks</a:t>
            </a:r>
            <a:endParaRPr lang="en-ID" sz="24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1627106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2800" b="1" dirty="0">
                <a:solidFill>
                  <a:schemeClr val="tx1"/>
                </a:solidFill>
                <a:latin typeface="Comic Sans MS" panose="030F0702030302020204" pitchFamily="66" charset="0"/>
              </a:rPr>
              <a:t>(H)</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STRUKTUR</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800" b="1" dirty="0" err="1">
                <a:solidFill>
                  <a:schemeClr val="tx1"/>
                </a:solidFill>
                <a:latin typeface="Comic Sans MS" panose="030F0702030302020204" pitchFamily="66" charset="0"/>
              </a:rPr>
              <a:t>CATATAN</a:t>
            </a:r>
            <a:r>
              <a:rPr lang="en-ID" sz="28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Kelompok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MKK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terdiri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dari</a:t>
            </a:r>
            <a:r>
              <a:rPr lang="en-ID" sz="2400" b="1" dirty="0">
                <a:solidFill>
                  <a:schemeClr val="tx1"/>
                </a:solidFill>
                <a:latin typeface="Comic Sans MS" panose="030F0702030302020204" pitchFamily="66" charset="0"/>
              </a:rPr>
              <a:t> lima </a:t>
            </a:r>
            <a:r>
              <a:rPr lang="en-ID" sz="2400" b="1" dirty="0" err="1">
                <a:solidFill>
                  <a:schemeClr val="tx1"/>
                </a:solidFill>
                <a:latin typeface="Comic Sans MS" panose="030F0702030302020204" pitchFamily="66" charset="0"/>
              </a:rPr>
              <a:t>Bidang</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Kajian</a:t>
            </a:r>
            <a:r>
              <a:rPr lang="en-ID" sz="2400" b="1" dirty="0">
                <a:solidFill>
                  <a:schemeClr val="tx1"/>
                </a:solidFill>
                <a:latin typeface="Comic Sans MS" panose="030F0702030302020204" pitchFamily="66" charset="0"/>
              </a:rPr>
              <a:t>:</a:t>
            </a:r>
          </a:p>
          <a:p>
            <a:pPr marL="0" indent="0">
              <a:buNone/>
            </a:pPr>
            <a:endParaRPr lang="en-ID" sz="2400" b="1" dirty="0">
              <a:solidFill>
                <a:schemeClr val="tx1"/>
              </a:solidFill>
              <a:latin typeface="Comic Sans MS" panose="030F0702030302020204" pitchFamily="66" charset="0"/>
            </a:endParaRPr>
          </a:p>
          <a:p>
            <a:pPr marL="0" indent="0">
              <a:buNone/>
            </a:pPr>
            <a:r>
              <a:rPr lang="en-ID" sz="2400" b="1" dirty="0">
                <a:solidFill>
                  <a:schemeClr val="tx1"/>
                </a:solidFill>
                <a:latin typeface="Comic Sans MS" panose="030F0702030302020204" pitchFamily="66" charset="0"/>
              </a:rPr>
              <a:t>(1) </a:t>
            </a:r>
            <a:r>
              <a:rPr lang="en-ID" sz="2400" b="1" dirty="0" err="1">
                <a:solidFill>
                  <a:schemeClr val="tx1"/>
                </a:solidFill>
                <a:latin typeface="Comic Sans MS" panose="030F0702030302020204" pitchFamily="66" charset="0"/>
              </a:rPr>
              <a:t>Keilmuan</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(2) </a:t>
            </a:r>
            <a:r>
              <a:rPr lang="en-ID" sz="2400" b="1" dirty="0" err="1">
                <a:solidFill>
                  <a:schemeClr val="tx1"/>
                </a:solidFill>
                <a:latin typeface="Comic Sans MS" panose="030F0702030302020204" pitchFamily="66" charset="0"/>
              </a:rPr>
              <a:t>Pendidikan</a:t>
            </a:r>
            <a:r>
              <a:rPr lang="en-ID" sz="2400" b="1" dirty="0">
                <a:solidFill>
                  <a:schemeClr val="tx1"/>
                </a:solidFill>
                <a:latin typeface="Comic Sans MS" panose="030F0702030302020204" pitchFamily="66" charset="0"/>
              </a:rPr>
              <a:t>/</a:t>
            </a:r>
            <a:r>
              <a:rPr lang="en-ID" sz="2400" b="1" dirty="0" err="1">
                <a:solidFill>
                  <a:schemeClr val="tx1"/>
                </a:solidFill>
                <a:latin typeface="Comic Sans MS" panose="030F0702030302020204" pitchFamily="66" charset="0"/>
              </a:rPr>
              <a:t>PBA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porsi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terbesar</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(3) </a:t>
            </a:r>
            <a:r>
              <a:rPr lang="en-ID" sz="2400" b="1" dirty="0" err="1">
                <a:solidFill>
                  <a:schemeClr val="tx1"/>
                </a:solidFill>
                <a:latin typeface="Comic Sans MS" panose="030F0702030302020204" pitchFamily="66" charset="0"/>
              </a:rPr>
              <a:t>Linguistik</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(4) </a:t>
            </a:r>
            <a:r>
              <a:rPr lang="en-ID" sz="2400" b="1" dirty="0" err="1">
                <a:solidFill>
                  <a:schemeClr val="tx1"/>
                </a:solidFill>
                <a:latin typeface="Comic Sans MS" panose="030F0702030302020204" pitchFamily="66" charset="0"/>
              </a:rPr>
              <a:t>Linguistik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Terapan</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(5) </a:t>
            </a:r>
            <a:r>
              <a:rPr lang="en-ID" sz="2400" b="1" dirty="0" err="1">
                <a:solidFill>
                  <a:schemeClr val="tx1"/>
                </a:solidFill>
                <a:latin typeface="Comic Sans MS" panose="030F0702030302020204" pitchFamily="66" charset="0"/>
              </a:rPr>
              <a:t>dan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Keterampilan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Berbahsa</a:t>
            </a:r>
            <a:r>
              <a:rPr lang="en-ID" sz="2400" b="1" dirty="0">
                <a:solidFill>
                  <a:schemeClr val="tx1"/>
                </a:solidFill>
                <a:latin typeface="Comic Sans MS" panose="030F0702030302020204" pitchFamily="66" charset="0"/>
              </a:rPr>
              <a:t> Arab.</a:t>
            </a:r>
          </a:p>
          <a:p>
            <a:pPr marL="0" indent="0">
              <a:buNone/>
            </a:pPr>
            <a:endParaRPr lang="en-ID" sz="24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28633042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2800" b="1" dirty="0">
                <a:solidFill>
                  <a:schemeClr val="tx1"/>
                </a:solidFill>
                <a:latin typeface="Comic Sans MS" panose="030F0702030302020204" pitchFamily="66" charset="0"/>
              </a:rPr>
              <a:t>(H)</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STRUKTUR</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800" b="1" dirty="0" err="1">
                <a:solidFill>
                  <a:schemeClr val="tx1"/>
                </a:solidFill>
                <a:latin typeface="Comic Sans MS" panose="030F0702030302020204" pitchFamily="66" charset="0"/>
              </a:rPr>
              <a:t>CATATAN</a:t>
            </a:r>
            <a:r>
              <a:rPr lang="en-ID" sz="2800" b="1" dirty="0">
                <a:solidFill>
                  <a:schemeClr val="tx1"/>
                </a:solidFill>
                <a:latin typeface="Comic Sans MS" panose="030F0702030302020204" pitchFamily="66" charset="0"/>
              </a:rPr>
              <a:t> (1): </a:t>
            </a:r>
            <a:r>
              <a:rPr lang="en-ID" sz="2400" b="1" dirty="0" err="1">
                <a:solidFill>
                  <a:schemeClr val="tx1"/>
                </a:solidFill>
                <a:latin typeface="Comic Sans MS" panose="030F0702030302020204" pitchFamily="66" charset="0"/>
              </a:rPr>
              <a:t>Kelompok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MKK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terdiri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dari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tiga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Bidang</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Kajian</a:t>
            </a:r>
            <a:r>
              <a:rPr lang="en-ID" sz="2400" b="1" dirty="0">
                <a:solidFill>
                  <a:schemeClr val="tx1"/>
                </a:solidFill>
                <a:latin typeface="Comic Sans MS" panose="030F0702030302020204" pitchFamily="66" charset="0"/>
              </a:rPr>
              <a:t>:</a:t>
            </a:r>
          </a:p>
          <a:p>
            <a:pPr marL="0" indent="0">
              <a:buNone/>
            </a:pPr>
            <a:endParaRPr lang="en-ID" sz="2400" b="1" dirty="0">
              <a:solidFill>
                <a:schemeClr val="tx1"/>
              </a:solidFill>
              <a:latin typeface="Comic Sans MS" panose="030F0702030302020204" pitchFamily="66" charset="0"/>
            </a:endParaRPr>
          </a:p>
          <a:p>
            <a:pPr marL="0" indent="0">
              <a:buNone/>
            </a:pPr>
            <a:r>
              <a:rPr lang="en-ID" sz="2400" b="1" dirty="0">
                <a:solidFill>
                  <a:schemeClr val="tx1"/>
                </a:solidFill>
                <a:latin typeface="Comic Sans MS" panose="030F0702030302020204" pitchFamily="66" charset="0"/>
              </a:rPr>
              <a:t>(1) </a:t>
            </a:r>
            <a:r>
              <a:rPr lang="en-ID" sz="2400" b="1" dirty="0" err="1">
                <a:solidFill>
                  <a:schemeClr val="tx1"/>
                </a:solidFill>
                <a:latin typeface="Comic Sans MS" panose="030F0702030302020204" pitchFamily="66" charset="0"/>
              </a:rPr>
              <a:t>Keilmuan</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(2) </a:t>
            </a:r>
            <a:r>
              <a:rPr lang="en-ID" sz="2400" b="1" dirty="0" err="1">
                <a:solidFill>
                  <a:schemeClr val="tx1"/>
                </a:solidFill>
                <a:latin typeface="Comic Sans MS" panose="030F0702030302020204" pitchFamily="66" charset="0"/>
              </a:rPr>
              <a:t>Pendidikan</a:t>
            </a:r>
            <a:r>
              <a:rPr lang="en-ID" sz="2400" b="1" dirty="0">
                <a:solidFill>
                  <a:schemeClr val="tx1"/>
                </a:solidFill>
                <a:latin typeface="Comic Sans MS" panose="030F0702030302020204" pitchFamily="66" charset="0"/>
              </a:rPr>
              <a:t>/</a:t>
            </a:r>
            <a:r>
              <a:rPr lang="en-ID" sz="2400" b="1" dirty="0" err="1">
                <a:solidFill>
                  <a:schemeClr val="tx1"/>
                </a:solidFill>
                <a:latin typeface="Comic Sans MS" panose="030F0702030302020204" pitchFamily="66" charset="0"/>
              </a:rPr>
              <a:t>PBA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porsi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terbesar</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(3) </a:t>
            </a:r>
            <a:r>
              <a:rPr lang="en-ID" sz="2400" b="1" dirty="0" err="1">
                <a:solidFill>
                  <a:schemeClr val="tx1"/>
                </a:solidFill>
                <a:latin typeface="Comic Sans MS" panose="030F0702030302020204" pitchFamily="66" charset="0"/>
              </a:rPr>
              <a:t>Linguistik</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(4) </a:t>
            </a:r>
            <a:r>
              <a:rPr lang="en-ID" sz="2400" b="1" dirty="0" err="1">
                <a:solidFill>
                  <a:schemeClr val="tx1"/>
                </a:solidFill>
                <a:latin typeface="Comic Sans MS" panose="030F0702030302020204" pitchFamily="66" charset="0"/>
              </a:rPr>
              <a:t>Linguistik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Terapan</a:t>
            </a:r>
            <a:r>
              <a:rPr lang="en-ID" sz="2400" b="1" dirty="0">
                <a:solidFill>
                  <a:schemeClr val="tx1"/>
                </a:solidFill>
                <a:latin typeface="Comic Sans MS" panose="030F0702030302020204" pitchFamily="66" charset="0"/>
              </a:rPr>
              <a:t>, </a:t>
            </a:r>
          </a:p>
          <a:p>
            <a:pPr marL="0" indent="0">
              <a:buNone/>
            </a:pPr>
            <a:r>
              <a:rPr lang="en-ID" sz="2400" b="1" dirty="0">
                <a:solidFill>
                  <a:schemeClr val="tx1"/>
                </a:solidFill>
                <a:latin typeface="Comic Sans MS" panose="030F0702030302020204" pitchFamily="66" charset="0"/>
              </a:rPr>
              <a:t>(5) </a:t>
            </a:r>
            <a:r>
              <a:rPr lang="en-ID" sz="2400" b="1" dirty="0" err="1">
                <a:solidFill>
                  <a:schemeClr val="tx1"/>
                </a:solidFill>
                <a:latin typeface="Comic Sans MS" panose="030F0702030302020204" pitchFamily="66" charset="0"/>
              </a:rPr>
              <a:t>dan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Keterampilan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Berbahsa</a:t>
            </a:r>
            <a:r>
              <a:rPr lang="en-ID" sz="2400" b="1" dirty="0">
                <a:solidFill>
                  <a:schemeClr val="tx1"/>
                </a:solidFill>
                <a:latin typeface="Comic Sans MS" panose="030F0702030302020204" pitchFamily="66" charset="0"/>
              </a:rPr>
              <a:t> Arab.</a:t>
            </a:r>
          </a:p>
          <a:p>
            <a:pPr marL="0" indent="0">
              <a:buNone/>
            </a:pPr>
            <a:endParaRPr lang="en-ID" sz="2400" b="1" dirty="0">
              <a:solidFill>
                <a:schemeClr val="tx1"/>
              </a:solidFill>
              <a:latin typeface="Comic Sans MS" panose="030F0702030302020204" pitchFamily="66" charset="0"/>
            </a:endParaRPr>
          </a:p>
          <a:p>
            <a:pPr marL="0" indent="0">
              <a:buNone/>
            </a:pPr>
            <a:r>
              <a:rPr lang="en-ID" sz="2400" b="1" dirty="0" err="1">
                <a:solidFill>
                  <a:schemeClr val="tx1"/>
                </a:solidFill>
                <a:latin typeface="Comic Sans MS" panose="030F0702030302020204" pitchFamily="66" charset="0"/>
              </a:rPr>
              <a:t>CATATAN</a:t>
            </a:r>
            <a:r>
              <a:rPr lang="en-ID" sz="2400" b="1" dirty="0">
                <a:solidFill>
                  <a:schemeClr val="tx1"/>
                </a:solidFill>
                <a:latin typeface="Comic Sans MS" panose="030F0702030302020204" pitchFamily="66" charset="0"/>
              </a:rPr>
              <a:t> (2)</a:t>
            </a:r>
          </a:p>
          <a:p>
            <a:pPr marL="0" indent="0">
              <a:buNone/>
            </a:pPr>
            <a:r>
              <a:rPr lang="en-ID" sz="2400" b="1" dirty="0">
                <a:solidFill>
                  <a:schemeClr val="tx1"/>
                </a:solidFill>
                <a:latin typeface="Comic Sans MS" panose="030F0702030302020204" pitchFamily="66" charset="0"/>
              </a:rPr>
              <a:t> Di </a:t>
            </a:r>
            <a:r>
              <a:rPr lang="en-ID" sz="2400" b="1" dirty="0" err="1">
                <a:solidFill>
                  <a:schemeClr val="tx1"/>
                </a:solidFill>
                <a:latin typeface="Comic Sans MS" panose="030F0702030302020204" pitchFamily="66" charset="0"/>
              </a:rPr>
              <a:t>kurikulum</a:t>
            </a:r>
            <a:r>
              <a:rPr lang="en-ID" sz="2400" b="1" dirty="0">
                <a:solidFill>
                  <a:schemeClr val="tx1"/>
                </a:solidFill>
                <a:latin typeface="Comic Sans MS" panose="030F0702030302020204" pitchFamily="66" charset="0"/>
              </a:rPr>
              <a:t> Program Magister </a:t>
            </a:r>
            <a:r>
              <a:rPr lang="en-ID" sz="2400" b="1" dirty="0" err="1">
                <a:solidFill>
                  <a:schemeClr val="tx1"/>
                </a:solidFill>
                <a:latin typeface="Comic Sans MS" panose="030F0702030302020204" pitchFamily="66" charset="0"/>
              </a:rPr>
              <a:t>Keguruan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Bahasa</a:t>
            </a:r>
            <a:r>
              <a:rPr lang="en-ID" sz="2400" b="1" dirty="0">
                <a:solidFill>
                  <a:schemeClr val="tx1"/>
                </a:solidFill>
                <a:latin typeface="Comic Sans MS" panose="030F0702030302020204" pitchFamily="66" charset="0"/>
              </a:rPr>
              <a:t> Arab </a:t>
            </a:r>
            <a:r>
              <a:rPr lang="en-ID" sz="2400" b="1" dirty="0" err="1">
                <a:solidFill>
                  <a:schemeClr val="tx1"/>
                </a:solidFill>
                <a:latin typeface="Comic Sans MS" panose="030F0702030302020204" pitchFamily="66" charset="0"/>
              </a:rPr>
              <a:t>tidak</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ada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koneksitas</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antara</a:t>
            </a:r>
            <a:r>
              <a:rPr lang="en-ID" sz="2400" b="1" dirty="0">
                <a:solidFill>
                  <a:schemeClr val="tx1"/>
                </a:solidFill>
                <a:latin typeface="Comic Sans MS" panose="030F0702030302020204" pitchFamily="66" charset="0"/>
              </a:rPr>
              <a:t> CPL </a:t>
            </a:r>
            <a:r>
              <a:rPr lang="en-ID" sz="2400" b="1" dirty="0" err="1">
                <a:solidFill>
                  <a:schemeClr val="tx1"/>
                </a:solidFill>
                <a:latin typeface="Comic Sans MS" panose="030F0702030302020204" pitchFamily="66" charset="0"/>
              </a:rPr>
              <a:t>dengan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Bahan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Kajian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dan</a:t>
            </a:r>
            <a:r>
              <a:rPr lang="en-ID" sz="2400" b="1" dirty="0">
                <a:solidFill>
                  <a:schemeClr val="tx1"/>
                </a:solidFill>
                <a:latin typeface="Comic Sans MS" panose="030F0702030302020204" pitchFamily="66" charset="0"/>
              </a:rPr>
              <a:t> MK.</a:t>
            </a:r>
          </a:p>
        </p:txBody>
      </p:sp>
    </p:spTree>
    <p:extLst>
      <p:ext uri="{BB962C8B-B14F-4D97-AF65-F5344CB8AC3E}">
        <p14:creationId xmlns:p14="http://schemas.microsoft.com/office/powerpoint/2010/main" val="23254986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2800" b="1" dirty="0">
                <a:solidFill>
                  <a:schemeClr val="tx1"/>
                </a:solidFill>
                <a:latin typeface="Comic Sans MS" panose="030F0702030302020204" pitchFamily="66" charset="0"/>
              </a:rPr>
              <a:t>(I)</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DESKRIPSI</a:t>
            </a:r>
            <a:r>
              <a:rPr lang="en-ID" sz="2800" b="1" dirty="0">
                <a:solidFill>
                  <a:schemeClr val="tx1"/>
                </a:solidFill>
                <a:latin typeface="Comic Sans MS" panose="030F0702030302020204" pitchFamily="66" charset="0"/>
              </a:rPr>
              <a:t> MK</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800" b="1" dirty="0" err="1">
                <a:solidFill>
                  <a:schemeClr val="tx1"/>
                </a:solidFill>
                <a:latin typeface="Comic Sans MS" panose="030F0702030302020204" pitchFamily="66" charset="0"/>
              </a:rPr>
              <a:t>DESKRIPSI</a:t>
            </a:r>
            <a:r>
              <a:rPr lang="en-ID" sz="2800" b="1" dirty="0">
                <a:solidFill>
                  <a:schemeClr val="tx1"/>
                </a:solidFill>
                <a:latin typeface="Comic Sans MS" panose="030F0702030302020204" pitchFamily="66" charset="0"/>
              </a:rPr>
              <a:t> MK</a:t>
            </a:r>
          </a:p>
          <a:p>
            <a:pPr marL="0" indent="0">
              <a:buNone/>
            </a:pPr>
            <a:r>
              <a:rPr lang="en-ID" sz="2400" b="1" dirty="0" err="1">
                <a:solidFill>
                  <a:schemeClr val="tx1"/>
                </a:solidFill>
                <a:latin typeface="Comic Sans MS" panose="030F0702030302020204" pitchFamily="66" charset="0"/>
              </a:rPr>
              <a:t>Komponen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Deskripsi</a:t>
            </a:r>
            <a:r>
              <a:rPr lang="en-ID" sz="2400" b="1" dirty="0">
                <a:solidFill>
                  <a:schemeClr val="tx1"/>
                </a:solidFill>
                <a:latin typeface="Comic Sans MS" panose="030F0702030302020204" pitchFamily="66" charset="0"/>
              </a:rPr>
              <a:t> MK </a:t>
            </a:r>
            <a:r>
              <a:rPr lang="en-ID" sz="2400" b="1" dirty="0" err="1">
                <a:solidFill>
                  <a:schemeClr val="tx1"/>
                </a:solidFill>
                <a:latin typeface="Comic Sans MS" panose="030F0702030302020204" pitchFamily="66" charset="0"/>
              </a:rPr>
              <a:t>terdiri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dari</a:t>
            </a:r>
            <a:r>
              <a:rPr lang="en-ID" sz="2400" b="1" dirty="0">
                <a:solidFill>
                  <a:schemeClr val="tx1"/>
                </a:solidFill>
                <a:latin typeface="Comic Sans MS" panose="030F0702030302020204" pitchFamily="66" charset="0"/>
              </a:rPr>
              <a:t>:</a:t>
            </a:r>
          </a:p>
          <a:p>
            <a:pPr marL="0" indent="0">
              <a:buNone/>
            </a:pPr>
            <a:endParaRPr lang="en-ID" sz="2400" b="1" dirty="0">
              <a:solidFill>
                <a:schemeClr val="tx1"/>
              </a:solidFill>
              <a:latin typeface="Comic Sans MS" panose="030F0702030302020204" pitchFamily="66" charset="0"/>
            </a:endParaRPr>
          </a:p>
          <a:p>
            <a:pPr>
              <a:buFont typeface="Wingdings" panose="05000000000000000000" pitchFamily="2" charset="2"/>
              <a:buChar char="§"/>
            </a:pPr>
            <a:r>
              <a:rPr lang="en-ID" sz="2400" b="1" dirty="0" err="1">
                <a:solidFill>
                  <a:schemeClr val="tx1"/>
                </a:solidFill>
                <a:latin typeface="Comic Sans MS" panose="030F0702030302020204" pitchFamily="66" charset="0"/>
              </a:rPr>
              <a:t>Identitas</a:t>
            </a:r>
            <a:r>
              <a:rPr lang="en-ID" sz="2400" b="1" dirty="0">
                <a:solidFill>
                  <a:schemeClr val="tx1"/>
                </a:solidFill>
                <a:latin typeface="Comic Sans MS" panose="030F0702030302020204" pitchFamily="66" charset="0"/>
              </a:rPr>
              <a:t> MK (</a:t>
            </a:r>
            <a:r>
              <a:rPr lang="en-ID" sz="2400" b="1" dirty="0" err="1">
                <a:solidFill>
                  <a:schemeClr val="tx1"/>
                </a:solidFill>
                <a:latin typeface="Comic Sans MS" panose="030F0702030302020204" pitchFamily="66" charset="0"/>
              </a:rPr>
              <a:t>Nama</a:t>
            </a:r>
            <a:r>
              <a:rPr lang="en-ID" sz="2400" b="1" dirty="0">
                <a:solidFill>
                  <a:schemeClr val="tx1"/>
                </a:solidFill>
                <a:latin typeface="Comic Sans MS" panose="030F0702030302020204" pitchFamily="66" charset="0"/>
              </a:rPr>
              <a:t> MK, </a:t>
            </a:r>
            <a:r>
              <a:rPr lang="en-ID" sz="2400" b="1" dirty="0" err="1">
                <a:solidFill>
                  <a:schemeClr val="tx1"/>
                </a:solidFill>
                <a:latin typeface="Comic Sans MS" panose="030F0702030302020204" pitchFamily="66" charset="0"/>
              </a:rPr>
              <a:t>Kode</a:t>
            </a:r>
            <a:r>
              <a:rPr lang="en-ID" sz="2400" b="1" dirty="0">
                <a:solidFill>
                  <a:schemeClr val="tx1"/>
                </a:solidFill>
                <a:latin typeface="Comic Sans MS" panose="030F0702030302020204" pitchFamily="66" charset="0"/>
              </a:rPr>
              <a:t> MK, </a:t>
            </a:r>
            <a:r>
              <a:rPr lang="en-ID" sz="2400" b="1" dirty="0" err="1">
                <a:solidFill>
                  <a:schemeClr val="tx1"/>
                </a:solidFill>
                <a:latin typeface="Comic Sans MS" panose="030F0702030302020204" pitchFamily="66" charset="0"/>
              </a:rPr>
              <a:t>SKS</a:t>
            </a:r>
            <a:r>
              <a:rPr lang="en-ID" sz="2400" b="1" dirty="0">
                <a:solidFill>
                  <a:schemeClr val="tx1"/>
                </a:solidFill>
                <a:latin typeface="Comic Sans MS" panose="030F0702030302020204" pitchFamily="66" charset="0"/>
              </a:rPr>
              <a:t>/</a:t>
            </a:r>
            <a:r>
              <a:rPr lang="en-ID" sz="2400" b="1" dirty="0" err="1">
                <a:solidFill>
                  <a:schemeClr val="tx1"/>
                </a:solidFill>
                <a:latin typeface="Comic Sans MS" panose="030F0702030302020204" pitchFamily="66" charset="0"/>
              </a:rPr>
              <a:t>JS</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Prasyarat</a:t>
            </a:r>
            <a:endParaRPr lang="en-ID" sz="2400" b="1" dirty="0">
              <a:solidFill>
                <a:schemeClr val="tx1"/>
              </a:solidFill>
              <a:latin typeface="Comic Sans MS" panose="030F0702030302020204" pitchFamily="66" charset="0"/>
            </a:endParaRPr>
          </a:p>
          <a:p>
            <a:pPr>
              <a:buFont typeface="Wingdings" panose="05000000000000000000" pitchFamily="2" charset="2"/>
              <a:buChar char="§"/>
            </a:pPr>
            <a:r>
              <a:rPr lang="en-ID" sz="2400" b="1" dirty="0" err="1">
                <a:solidFill>
                  <a:schemeClr val="tx1"/>
                </a:solidFill>
                <a:latin typeface="Comic Sans MS" panose="030F0702030302020204" pitchFamily="66" charset="0"/>
              </a:rPr>
              <a:t>Standar</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Capaian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Pembelajaran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Lulusan</a:t>
            </a:r>
            <a:r>
              <a:rPr lang="en-ID" sz="2400" b="1" dirty="0">
                <a:solidFill>
                  <a:schemeClr val="tx1"/>
                </a:solidFill>
                <a:latin typeface="Comic Sans MS" panose="030F0702030302020204" pitchFamily="66" charset="0"/>
              </a:rPr>
              <a:t> (CPL)</a:t>
            </a:r>
          </a:p>
          <a:p>
            <a:pPr>
              <a:buFont typeface="Wingdings" panose="05000000000000000000" pitchFamily="2" charset="2"/>
              <a:buChar char="§"/>
            </a:pPr>
            <a:r>
              <a:rPr lang="en-ID" sz="2400" b="1" dirty="0" err="1">
                <a:solidFill>
                  <a:schemeClr val="tx1"/>
                </a:solidFill>
                <a:latin typeface="Comic Sans MS" panose="030F0702030302020204" pitchFamily="66" charset="0"/>
              </a:rPr>
              <a:t>Capaian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Pembelejaran</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Matakuliah</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CPMK</a:t>
            </a:r>
            <a:r>
              <a:rPr lang="en-ID" sz="2400" b="1" dirty="0">
                <a:solidFill>
                  <a:schemeClr val="tx1"/>
                </a:solidFill>
                <a:latin typeface="Comic Sans MS" panose="030F0702030302020204" pitchFamily="66" charset="0"/>
              </a:rPr>
              <a:t>)</a:t>
            </a:r>
          </a:p>
          <a:p>
            <a:pPr>
              <a:buFont typeface="Wingdings" panose="05000000000000000000" pitchFamily="2" charset="2"/>
              <a:buChar char="§"/>
            </a:pPr>
            <a:r>
              <a:rPr lang="en-ID" sz="2400" b="1" dirty="0" err="1">
                <a:solidFill>
                  <a:schemeClr val="tx1"/>
                </a:solidFill>
                <a:latin typeface="Comic Sans MS" panose="030F0702030302020204" pitchFamily="66" charset="0"/>
              </a:rPr>
              <a:t>Deskripsi</a:t>
            </a:r>
            <a:r>
              <a:rPr lang="en-ID" sz="2400" b="1" dirty="0">
                <a:solidFill>
                  <a:schemeClr val="tx1"/>
                </a:solidFill>
                <a:latin typeface="Comic Sans MS" panose="030F0702030302020204" pitchFamily="66" charset="0"/>
              </a:rPr>
              <a:t> Isi MK</a:t>
            </a:r>
          </a:p>
          <a:p>
            <a:pPr>
              <a:buFont typeface="Wingdings" panose="05000000000000000000" pitchFamily="2" charset="2"/>
              <a:buChar char="§"/>
            </a:pPr>
            <a:r>
              <a:rPr lang="en-ID" sz="2400" b="1" dirty="0" err="1">
                <a:solidFill>
                  <a:schemeClr val="tx1"/>
                </a:solidFill>
                <a:latin typeface="Comic Sans MS" panose="030F0702030302020204" pitchFamily="66" charset="0"/>
              </a:rPr>
              <a:t>Sumber</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Pustaka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Utama</a:t>
            </a:r>
            <a:endParaRPr lang="en-ID" sz="2400" b="1" dirty="0">
              <a:solidFill>
                <a:schemeClr val="tx1"/>
              </a:solidFill>
              <a:latin typeface="Comic Sans MS" panose="030F0702030302020204" pitchFamily="66" charset="0"/>
            </a:endParaRPr>
          </a:p>
          <a:p>
            <a:pPr>
              <a:buFont typeface="Wingdings" panose="05000000000000000000" pitchFamily="2" charset="2"/>
              <a:buChar char="§"/>
            </a:pPr>
            <a:endParaRPr lang="en-ID" sz="24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31277047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a:solidFill>
                  <a:schemeClr val="tx1"/>
                </a:solidFill>
                <a:latin typeface="Comic Sans MS" panose="030F0702030302020204" pitchFamily="66" charset="0"/>
              </a:rPr>
              <a:t>04.</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Sekilas</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br>
              <a:rPr lang="en-ID" sz="2800" b="1" dirty="0">
                <a:solidFill>
                  <a:schemeClr val="tx1"/>
                </a:solidFill>
                <a:latin typeface="Comic Sans MS" panose="030F0702030302020204" pitchFamily="66" charset="0"/>
              </a:rPr>
            </a:br>
            <a:br>
              <a:rPr lang="en-ID" sz="2800" b="1" dirty="0">
                <a:solidFill>
                  <a:schemeClr val="tx1"/>
                </a:solidFill>
                <a:latin typeface="Comic Sans MS" panose="030F0702030302020204" pitchFamily="66" charset="0"/>
              </a:rPr>
            </a:br>
            <a:r>
              <a:rPr lang="en-ID" sz="2800" b="1" dirty="0">
                <a:solidFill>
                  <a:schemeClr val="tx1"/>
                </a:solidFill>
                <a:latin typeface="Comic Sans MS" panose="030F0702030302020204" pitchFamily="66" charset="0"/>
              </a:rPr>
              <a:t> PROGRAM MAGISTER </a:t>
            </a:r>
            <a:r>
              <a:rPr lang="en-ID" sz="2800" b="1" dirty="0" err="1">
                <a:solidFill>
                  <a:schemeClr val="tx1"/>
                </a:solidFill>
                <a:latin typeface="Comic Sans MS" panose="030F0702030302020204" pitchFamily="66" charset="0"/>
              </a:rPr>
              <a:t>BSA</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UIN</a:t>
            </a:r>
            <a:r>
              <a:rPr lang="en-ID" sz="2800" b="1" dirty="0">
                <a:solidFill>
                  <a:schemeClr val="tx1"/>
                </a:solidFill>
                <a:latin typeface="Comic Sans MS" panose="030F0702030302020204" pitchFamily="66" charset="0"/>
              </a:rPr>
              <a:t> MALIKI</a:t>
            </a:r>
            <a:br>
              <a:rPr lang="en-ID" sz="2800" b="1" dirty="0">
                <a:solidFill>
                  <a:schemeClr val="tx1"/>
                </a:solidFill>
                <a:latin typeface="Comic Sans MS" panose="030F0702030302020204" pitchFamily="66" charset="0"/>
              </a:rPr>
            </a:b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800" b="1" dirty="0" err="1">
                <a:solidFill>
                  <a:schemeClr val="tx1"/>
                </a:solidFill>
                <a:latin typeface="Comic Sans MS" panose="030F0702030302020204" pitchFamily="66" charset="0"/>
              </a:rPr>
              <a:t>Visi</a:t>
            </a:r>
            <a:endParaRPr lang="en-ID" sz="2800" b="1" dirty="0">
              <a:solidFill>
                <a:schemeClr val="tx1"/>
              </a:solidFill>
              <a:latin typeface="Comic Sans MS" panose="030F0702030302020204" pitchFamily="66" charset="0"/>
            </a:endParaRPr>
          </a:p>
          <a:p>
            <a:pPr marL="0" indent="0">
              <a:buNone/>
            </a:pPr>
            <a:r>
              <a:rPr lang="en-US" sz="2400" dirty="0" err="1">
                <a:solidFill>
                  <a:schemeClr val="tx1"/>
                </a:solidFill>
                <a:latin typeface="Comic Sans MS" panose="030F0702030302020204" pitchFamily="66" charset="0"/>
              </a:rPr>
              <a:t>Terwujudnya</a:t>
            </a:r>
            <a:r>
              <a:rPr lang="en-US" sz="2400" dirty="0">
                <a:solidFill>
                  <a:schemeClr val="tx1"/>
                </a:solidFill>
                <a:latin typeface="Comic Sans MS" panose="030F0702030302020204" pitchFamily="66" charset="0"/>
              </a:rPr>
              <a:t> Program </a:t>
            </a:r>
            <a:r>
              <a:rPr lang="en-US" sz="2400" dirty="0" err="1">
                <a:solidFill>
                  <a:schemeClr val="tx1"/>
                </a:solidFill>
                <a:latin typeface="Comic Sans MS" panose="030F0702030302020204" pitchFamily="66" charset="0"/>
              </a:rPr>
              <a:t>Magitser</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Bahasa</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Sastra</a:t>
            </a:r>
            <a:r>
              <a:rPr lang="en-US" sz="2400" dirty="0">
                <a:solidFill>
                  <a:schemeClr val="tx1"/>
                </a:solidFill>
                <a:latin typeface="Comic Sans MS" panose="030F0702030302020204" pitchFamily="66" charset="0"/>
              </a:rPr>
              <a:t> Arab </a:t>
            </a:r>
            <a:r>
              <a:rPr lang="en-US" sz="2400" dirty="0" err="1">
                <a:solidFill>
                  <a:schemeClr val="tx1"/>
                </a:solidFill>
                <a:latin typeface="Comic Sans MS" panose="030F0702030302020204" pitchFamily="66" charset="0"/>
              </a:rPr>
              <a:t>integratif</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dalam</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memadukan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sains</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Islam yang </a:t>
            </a:r>
            <a:br>
              <a:rPr lang="en-US" sz="2400" dirty="0">
                <a:solidFill>
                  <a:schemeClr val="tx1"/>
                </a:solidFill>
                <a:latin typeface="Comic Sans MS" panose="030F0702030302020204" pitchFamily="66" charset="0"/>
              </a:rPr>
            </a:br>
            <a:r>
              <a:rPr lang="en-US" sz="2400" dirty="0" err="1">
                <a:solidFill>
                  <a:schemeClr val="tx1"/>
                </a:solidFill>
                <a:latin typeface="Comic Sans MS" panose="030F0702030302020204" pitchFamily="66" charset="0"/>
              </a:rPr>
              <a:t>bereputasi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internasional</a:t>
            </a:r>
            <a:r>
              <a:rPr lang="en-US" sz="2400" dirty="0">
                <a:solidFill>
                  <a:schemeClr val="tx1"/>
                </a:solidFill>
                <a:latin typeface="Comic Sans MS" panose="030F0702030302020204" pitchFamily="66" charset="0"/>
              </a:rPr>
              <a:t>.</a:t>
            </a:r>
          </a:p>
          <a:p>
            <a:pPr marL="0" indent="0">
              <a:buNone/>
            </a:pPr>
            <a:endParaRPr lang="en-US" sz="2400" dirty="0">
              <a:solidFill>
                <a:schemeClr val="tx1"/>
              </a:solidFill>
              <a:latin typeface="Comic Sans MS" panose="030F0702030302020204" pitchFamily="66" charset="0"/>
            </a:endParaRPr>
          </a:p>
          <a:p>
            <a:pPr marL="0" indent="0">
              <a:buNone/>
            </a:pPr>
            <a:r>
              <a:rPr lang="en-ID" sz="2800" b="1" dirty="0" err="1">
                <a:solidFill>
                  <a:schemeClr val="tx1"/>
                </a:solidFill>
                <a:latin typeface="Comic Sans MS" panose="030F0702030302020204" pitchFamily="66" charset="0"/>
              </a:rPr>
              <a:t>Profil</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Lulusan</a:t>
            </a:r>
            <a:endParaRPr lang="en-ID" sz="2800" b="1"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1) </a:t>
            </a:r>
            <a:r>
              <a:rPr lang="en-ID" sz="2800" b="1" dirty="0" err="1">
                <a:solidFill>
                  <a:schemeClr val="tx1"/>
                </a:solidFill>
                <a:latin typeface="Comic Sans MS" panose="030F0702030302020204" pitchFamily="66" charset="0"/>
              </a:rPr>
              <a:t>Ahli</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Bahasa</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dan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Sastra</a:t>
            </a:r>
            <a:r>
              <a:rPr lang="en-ID" sz="2800" b="1" dirty="0">
                <a:solidFill>
                  <a:schemeClr val="tx1"/>
                </a:solidFill>
                <a:latin typeface="Comic Sans MS" panose="030F0702030302020204" pitchFamily="66" charset="0"/>
              </a:rPr>
              <a:t> Arab:  </a:t>
            </a:r>
          </a:p>
          <a:p>
            <a:pPr marL="0" indent="0">
              <a:buNone/>
            </a:pPr>
            <a:r>
              <a:rPr lang="en-US" sz="2400" dirty="0" err="1">
                <a:solidFill>
                  <a:schemeClr val="tx1"/>
                </a:solidFill>
                <a:latin typeface="Comic Sans MS" panose="030F0702030302020204" pitchFamily="66" charset="0"/>
              </a:rPr>
              <a:t>memiliki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kompetensi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mampu</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menyebarluaskan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teori-teori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linguistik</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kesastraan</a:t>
            </a:r>
            <a:r>
              <a:rPr lang="en-US" sz="2400" dirty="0">
                <a:solidFill>
                  <a:schemeClr val="tx1"/>
                </a:solidFill>
                <a:latin typeface="Comic Sans MS" panose="030F0702030302020204" pitchFamily="66" charset="0"/>
              </a:rPr>
              <a:t> Arab yang </a:t>
            </a:r>
            <a:r>
              <a:rPr lang="en-US" sz="2400" dirty="0" err="1">
                <a:solidFill>
                  <a:schemeClr val="tx1"/>
                </a:solidFill>
                <a:latin typeface="Comic Sans MS" panose="030F0702030302020204" pitchFamily="66" charset="0"/>
              </a:rPr>
              <a:t>terintegrasi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dengan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nilai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karakter</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Ulul</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Albab</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sesuai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dengan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bidang</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pekerjaan</a:t>
            </a:r>
            <a:r>
              <a:rPr lang="en-US" sz="2400" dirty="0">
                <a:solidFill>
                  <a:schemeClr val="tx1"/>
                </a:solidFill>
                <a:latin typeface="Comic Sans MS" panose="030F0702030302020204" pitchFamily="66" charset="0"/>
              </a:rPr>
              <a:t> yang </a:t>
            </a:r>
            <a:r>
              <a:rPr lang="en-US" sz="2400" dirty="0" err="1">
                <a:solidFill>
                  <a:schemeClr val="tx1"/>
                </a:solidFill>
                <a:latin typeface="Comic Sans MS" panose="030F0702030302020204" pitchFamily="66" charset="0"/>
              </a:rPr>
              <a:t>relevan</a:t>
            </a:r>
            <a:r>
              <a:rPr lang="en-US" sz="2400" dirty="0">
                <a:solidFill>
                  <a:schemeClr val="tx1"/>
                </a:solidFill>
                <a:latin typeface="Comic Sans MS" panose="030F0702030302020204" pitchFamily="66" charset="0"/>
              </a:rPr>
              <a:t>. </a:t>
            </a:r>
          </a:p>
          <a:p>
            <a:pPr marL="0" indent="0">
              <a:buNone/>
            </a:pPr>
            <a:endParaRPr lang="en-ID"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6122827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a:solidFill>
                  <a:schemeClr val="tx1"/>
                </a:solidFill>
                <a:latin typeface="Comic Sans MS" panose="030F0702030302020204" pitchFamily="66" charset="0"/>
              </a:rPr>
              <a:t>04.</a:t>
            </a:r>
            <a:br>
              <a:rPr lang="en-ID" sz="2800" b="1" dirty="0">
                <a:solidFill>
                  <a:schemeClr val="tx1"/>
                </a:solidFill>
                <a:latin typeface="Comic Sans MS" panose="030F0702030302020204" pitchFamily="66" charset="0"/>
              </a:rPr>
            </a:br>
            <a:r>
              <a:rPr lang="en-ID" sz="2800" b="1" dirty="0" err="1">
                <a:solidFill>
                  <a:schemeClr val="tx1"/>
                </a:solidFill>
                <a:latin typeface="Comic Sans MS" panose="030F0702030302020204" pitchFamily="66" charset="0"/>
              </a:rPr>
              <a:t>Sekilas</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r>
              <a:rPr lang="en-ID" sz="2800" b="1" dirty="0">
                <a:solidFill>
                  <a:schemeClr val="tx1"/>
                </a:solidFill>
                <a:latin typeface="Comic Sans MS" panose="030F0702030302020204" pitchFamily="66" charset="0"/>
              </a:rPr>
              <a:t> Program Magister </a:t>
            </a:r>
            <a:r>
              <a:rPr lang="en-ID" sz="2800" b="1" dirty="0" err="1">
                <a:solidFill>
                  <a:schemeClr val="tx1"/>
                </a:solidFill>
                <a:latin typeface="Comic Sans MS" panose="030F0702030302020204" pitchFamily="66" charset="0"/>
              </a:rPr>
              <a:t>BSA</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UIN</a:t>
            </a:r>
            <a:r>
              <a:rPr lang="en-ID" sz="2800" b="1" dirty="0">
                <a:solidFill>
                  <a:schemeClr val="tx1"/>
                </a:solidFill>
                <a:latin typeface="Comic Sans MS" panose="030F0702030302020204" pitchFamily="66" charset="0"/>
              </a:rPr>
              <a:t> MALIKI</a:t>
            </a:r>
            <a:br>
              <a:rPr lang="en-ID" sz="2800" b="1" dirty="0">
                <a:solidFill>
                  <a:schemeClr val="tx1"/>
                </a:solidFill>
                <a:latin typeface="Comic Sans MS" panose="030F0702030302020204" pitchFamily="66" charset="0"/>
              </a:rPr>
            </a:b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869268" y="218941"/>
            <a:ext cx="8322732" cy="6639059"/>
          </a:xfrm>
        </p:spPr>
        <p:txBody>
          <a:bodyPr anchor="t">
            <a:normAutofit/>
          </a:bodyPr>
          <a:lstStyle/>
          <a:p>
            <a:pPr marL="0" indent="0">
              <a:buNone/>
            </a:pPr>
            <a:r>
              <a:rPr lang="en-ID" sz="2800" b="1" dirty="0">
                <a:solidFill>
                  <a:schemeClr val="tx1"/>
                </a:solidFill>
                <a:latin typeface="Comic Sans MS" panose="030F0702030302020204" pitchFamily="66" charset="0"/>
              </a:rPr>
              <a:t>2) </a:t>
            </a:r>
            <a:r>
              <a:rPr lang="en-ID" sz="2800" b="1" dirty="0" err="1">
                <a:solidFill>
                  <a:schemeClr val="tx1"/>
                </a:solidFill>
                <a:latin typeface="Comic Sans MS" panose="030F0702030302020204" pitchFamily="66" charset="0"/>
              </a:rPr>
              <a:t>Dosen</a:t>
            </a:r>
            <a:endParaRPr lang="en-ID" sz="2800" b="1" dirty="0">
              <a:solidFill>
                <a:schemeClr val="tx1"/>
              </a:solidFill>
              <a:latin typeface="Comic Sans MS" panose="030F0702030302020204" pitchFamily="66" charset="0"/>
            </a:endParaRPr>
          </a:p>
          <a:p>
            <a:pPr marL="0" indent="0">
              <a:buNone/>
            </a:pPr>
            <a:r>
              <a:rPr lang="en-US" sz="2400" dirty="0" err="1">
                <a:solidFill>
                  <a:schemeClr val="tx1"/>
                </a:solidFill>
                <a:latin typeface="Comic Sans MS" panose="030F0702030302020204" pitchFamily="66" charset="0"/>
              </a:rPr>
              <a:t>memiliki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kompetensi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mampu</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mengkritisi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mengembangkan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mentransfer</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ilmu</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linguistik</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kesastraan</a:t>
            </a:r>
            <a:r>
              <a:rPr lang="en-US" sz="2400" dirty="0">
                <a:solidFill>
                  <a:schemeClr val="tx1"/>
                </a:solidFill>
                <a:latin typeface="Comic Sans MS" panose="030F0702030302020204" pitchFamily="66" charset="0"/>
              </a:rPr>
              <a:t> Arab yang  </a:t>
            </a:r>
            <a:r>
              <a:rPr lang="en-US" sz="2400" dirty="0" err="1">
                <a:solidFill>
                  <a:schemeClr val="tx1"/>
                </a:solidFill>
                <a:latin typeface="Comic Sans MS" panose="030F0702030302020204" pitchFamily="66" charset="0"/>
              </a:rPr>
              <a:t>terintegrasi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dengan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nilai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karakter</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Ulul</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Albab</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dalam</a:t>
            </a:r>
            <a:br>
              <a:rPr lang="en-US" sz="2400" dirty="0">
                <a:solidFill>
                  <a:schemeClr val="tx1"/>
                </a:solidFill>
                <a:latin typeface="Comic Sans MS" panose="030F0702030302020204" pitchFamily="66" charset="0"/>
              </a:rPr>
            </a:br>
            <a:r>
              <a:rPr lang="en-US" sz="2400" dirty="0" err="1">
                <a:solidFill>
                  <a:schemeClr val="tx1"/>
                </a:solidFill>
                <a:latin typeface="Comic Sans MS" panose="030F0702030302020204" pitchFamily="66" charset="0"/>
              </a:rPr>
              <a:t>pengajaran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penelitian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pengabdian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kepada</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masyarak</a:t>
            </a:r>
            <a:r>
              <a:rPr lang="en-US" sz="2400" dirty="0">
                <a:solidFill>
                  <a:schemeClr val="tx1"/>
                </a:solidFill>
                <a:latin typeface="Comic Sans MS" panose="030F0702030302020204" pitchFamily="66" charset="0"/>
              </a:rPr>
              <a:t>.</a:t>
            </a:r>
          </a:p>
          <a:p>
            <a:pPr marL="0" indent="0">
              <a:buNone/>
            </a:pPr>
            <a:endParaRPr lang="en-ID" sz="2400"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3) </a:t>
            </a:r>
            <a:r>
              <a:rPr lang="en-ID" sz="2800" b="1" dirty="0" err="1">
                <a:solidFill>
                  <a:schemeClr val="tx1"/>
                </a:solidFill>
                <a:latin typeface="Comic Sans MS" panose="030F0702030302020204" pitchFamily="66" charset="0"/>
              </a:rPr>
              <a:t>Peneliti</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dan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Kritikus</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Sastra</a:t>
            </a:r>
            <a:endParaRPr lang="en-US" sz="2800" b="1" dirty="0">
              <a:solidFill>
                <a:schemeClr val="tx1"/>
              </a:solidFill>
              <a:latin typeface="Comic Sans MS" panose="030F0702030302020204" pitchFamily="66" charset="0"/>
            </a:endParaRPr>
          </a:p>
          <a:p>
            <a:pPr marL="0" indent="0">
              <a:buNone/>
            </a:pPr>
            <a:r>
              <a:rPr lang="en-US" sz="2400" dirty="0" err="1">
                <a:solidFill>
                  <a:schemeClr val="tx1"/>
                </a:solidFill>
                <a:latin typeface="Comic Sans MS" panose="030F0702030302020204" pitchFamily="66" charset="0"/>
              </a:rPr>
              <a:t>Memiliki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kompetensi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mampu</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merancang</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penelitian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menganalisa</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menemukan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solusi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terhadap</a:t>
            </a:r>
            <a:r>
              <a:rPr lang="en-US" sz="2400" dirty="0">
                <a:solidFill>
                  <a:schemeClr val="tx1"/>
                </a:solidFill>
                <a:latin typeface="Comic Sans MS" panose="030F0702030302020204" pitchFamily="66" charset="0"/>
              </a:rPr>
              <a:t> problem </a:t>
            </a:r>
            <a:r>
              <a:rPr lang="en-US" sz="2400" dirty="0" err="1">
                <a:solidFill>
                  <a:schemeClr val="tx1"/>
                </a:solidFill>
                <a:latin typeface="Comic Sans MS" panose="030F0702030302020204" pitchFamily="66" charset="0"/>
              </a:rPr>
              <a:t>kebahasaan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kesastraan</a:t>
            </a:r>
            <a:r>
              <a:rPr lang="en-US" sz="2400" dirty="0">
                <a:solidFill>
                  <a:schemeClr val="tx1"/>
                </a:solidFill>
                <a:latin typeface="Comic Sans MS" panose="030F0702030302020204" pitchFamily="66" charset="0"/>
              </a:rPr>
              <a:t> Arab yang </a:t>
            </a:r>
            <a:r>
              <a:rPr lang="en-US" sz="2400" dirty="0" err="1">
                <a:solidFill>
                  <a:schemeClr val="tx1"/>
                </a:solidFill>
                <a:latin typeface="Comic Sans MS" panose="030F0702030302020204" pitchFamily="66" charset="0"/>
              </a:rPr>
              <a:t>terintegrasi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dengan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nilai-nilai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keislaman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serta</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mempublikasikannya</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dalam</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jurnal-jurnal</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ilmiah</a:t>
            </a:r>
            <a:endParaRPr lang="en-ID"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08056156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err="1">
                <a:solidFill>
                  <a:schemeClr val="tx1"/>
                </a:solidFill>
                <a:latin typeface="Comic Sans MS" panose="030F0702030302020204" pitchFamily="66" charset="0"/>
              </a:rPr>
              <a:t>Capaian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Pembelajaran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Pengetahuan</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103808" y="83713"/>
            <a:ext cx="9088192" cy="6639059"/>
          </a:xfrm>
        </p:spPr>
        <p:txBody>
          <a:bodyPr anchor="t">
            <a:normAutofit/>
          </a:bodyPr>
          <a:lstStyle/>
          <a:p>
            <a:pPr marL="0" indent="0">
              <a:buNone/>
            </a:pPr>
            <a:r>
              <a:rPr lang="en-ID" sz="2800" b="1" dirty="0" err="1">
                <a:solidFill>
                  <a:schemeClr val="tx1"/>
                </a:solidFill>
                <a:latin typeface="Comic Sans MS" panose="030F0702030302020204" pitchFamily="66" charset="0"/>
              </a:rPr>
              <a:t>CP</a:t>
            </a:r>
            <a:r>
              <a:rPr lang="en-ID" sz="2800" b="1" dirty="0">
                <a:solidFill>
                  <a:schemeClr val="tx1"/>
                </a:solidFill>
                <a:latin typeface="Comic Sans MS" panose="030F0702030302020204" pitchFamily="66" charset="0"/>
              </a:rPr>
              <a:t> 1:</a:t>
            </a:r>
          </a:p>
          <a:p>
            <a:pPr marL="0" indent="0">
              <a:buNone/>
            </a:pPr>
            <a:r>
              <a:rPr lang="nn-NO" sz="2200" dirty="0">
                <a:solidFill>
                  <a:schemeClr val="tx1"/>
                </a:solidFill>
                <a:latin typeface="Comic Sans MS" panose="030F0702030302020204" pitchFamily="66" charset="0"/>
              </a:rPr>
              <a:t>Mampu mengaplikasikan nilai-nilai filosofis Ulul Albab dalam konteks Bahasa  dan sastra Arab yang terintegrasi dengan keislaman</a:t>
            </a:r>
          </a:p>
          <a:p>
            <a:pPr marL="0" indent="0">
              <a:buNone/>
            </a:pPr>
            <a:r>
              <a:rPr lang="nn-NO" sz="2400" b="1" dirty="0">
                <a:solidFill>
                  <a:schemeClr val="tx1"/>
                </a:solidFill>
                <a:latin typeface="Comic Sans MS" panose="030F0702030302020204" pitchFamily="66" charset="0"/>
              </a:rPr>
              <a:t>CP 2: </a:t>
            </a:r>
          </a:p>
          <a:p>
            <a:pPr marL="0" indent="0">
              <a:buNone/>
            </a:pPr>
            <a:r>
              <a:rPr lang="en-US" sz="2200" dirty="0" err="1">
                <a:solidFill>
                  <a:schemeClr val="tx1"/>
                </a:solidFill>
                <a:latin typeface="Comic Sans MS" panose="030F0702030302020204" pitchFamily="66" charset="0"/>
              </a:rPr>
              <a:t>Mampu</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mengembangkan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pemikiran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konseptual</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dalam</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bidang</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Bahasa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sastra</a:t>
            </a:r>
            <a:r>
              <a:rPr lang="en-US" sz="2200" dirty="0">
                <a:solidFill>
                  <a:schemeClr val="tx1"/>
                </a:solidFill>
                <a:latin typeface="Comic Sans MS" panose="030F0702030302020204" pitchFamily="66" charset="0"/>
              </a:rPr>
              <a:t> Arab </a:t>
            </a:r>
            <a:r>
              <a:rPr lang="en-US" sz="2200" dirty="0" err="1">
                <a:solidFill>
                  <a:schemeClr val="tx1"/>
                </a:solidFill>
                <a:latin typeface="Comic Sans MS" panose="030F0702030302020204" pitchFamily="66" charset="0"/>
              </a:rPr>
              <a:t>secara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integratif</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dalam</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memecahkan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persoalan</a:t>
            </a:r>
            <a:r>
              <a:rPr lang="en-US" sz="2200" dirty="0">
                <a:solidFill>
                  <a:schemeClr val="tx1"/>
                </a:solidFill>
                <a:latin typeface="Comic Sans MS" panose="030F0702030302020204" pitchFamily="66" charset="0"/>
              </a:rPr>
              <a:t> yang </a:t>
            </a:r>
            <a:r>
              <a:rPr lang="en-US" sz="2200" dirty="0" err="1">
                <a:solidFill>
                  <a:schemeClr val="tx1"/>
                </a:solidFill>
                <a:latin typeface="Comic Sans MS" panose="030F0702030302020204" pitchFamily="66" charset="0"/>
              </a:rPr>
              <a:t>terjadi</a:t>
            </a:r>
            <a:r>
              <a:rPr lang="en-US" sz="2200" dirty="0">
                <a:solidFill>
                  <a:schemeClr val="tx1"/>
                </a:solidFill>
                <a:latin typeface="Comic Sans MS" panose="030F0702030302020204" pitchFamily="66" charset="0"/>
              </a:rPr>
              <a:t> di </a:t>
            </a:r>
            <a:r>
              <a:rPr lang="en-US" sz="2200" dirty="0" err="1">
                <a:solidFill>
                  <a:schemeClr val="tx1"/>
                </a:solidFill>
                <a:latin typeface="Comic Sans MS" panose="030F0702030302020204" pitchFamily="66" charset="0"/>
              </a:rPr>
              <a:t>masyarakat</a:t>
            </a:r>
            <a:r>
              <a:rPr lang="en-US" sz="2400" dirty="0">
                <a:solidFill>
                  <a:schemeClr val="tx1"/>
                </a:solidFill>
                <a:latin typeface="Comic Sans MS" panose="030F0702030302020204" pitchFamily="66" charset="0"/>
              </a:rPr>
              <a:t>;</a:t>
            </a:r>
          </a:p>
          <a:p>
            <a:pPr marL="0" indent="0">
              <a:buNone/>
            </a:pPr>
            <a:r>
              <a:rPr lang="en-ID" sz="2400" b="1" dirty="0" err="1">
                <a:solidFill>
                  <a:schemeClr val="tx1"/>
                </a:solidFill>
                <a:latin typeface="Comic Sans MS" panose="030F0702030302020204" pitchFamily="66" charset="0"/>
              </a:rPr>
              <a:t>CP</a:t>
            </a:r>
            <a:r>
              <a:rPr lang="en-ID" sz="2400" b="1" dirty="0">
                <a:solidFill>
                  <a:schemeClr val="tx1"/>
                </a:solidFill>
                <a:latin typeface="Comic Sans MS" panose="030F0702030302020204" pitchFamily="66" charset="0"/>
              </a:rPr>
              <a:t> 3:</a:t>
            </a:r>
          </a:p>
          <a:p>
            <a:pPr marL="0" indent="0">
              <a:buNone/>
            </a:pPr>
            <a:r>
              <a:rPr lang="en-US" sz="2200" dirty="0" err="1">
                <a:solidFill>
                  <a:schemeClr val="tx1"/>
                </a:solidFill>
                <a:latin typeface="Comic Sans MS" panose="030F0702030302020204" pitchFamily="66" charset="0"/>
              </a:rPr>
              <a:t>Mampu</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mengaplikasikan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teori</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dalam</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bidang</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Bahasa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sastra</a:t>
            </a:r>
            <a:r>
              <a:rPr lang="en-US" sz="2200" dirty="0">
                <a:solidFill>
                  <a:schemeClr val="tx1"/>
                </a:solidFill>
                <a:latin typeface="Comic Sans MS" panose="030F0702030302020204" pitchFamily="66" charset="0"/>
              </a:rPr>
              <a:t> Arab </a:t>
            </a:r>
            <a:r>
              <a:rPr lang="en-US" sz="2200" dirty="0" err="1">
                <a:solidFill>
                  <a:schemeClr val="tx1"/>
                </a:solidFill>
                <a:latin typeface="Comic Sans MS" panose="030F0702030302020204" pitchFamily="66" charset="0"/>
              </a:rPr>
              <a:t>dalam</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berbagai</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bidang</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pekerjaan</a:t>
            </a:r>
            <a:r>
              <a:rPr lang="en-US" sz="2200" dirty="0">
                <a:solidFill>
                  <a:schemeClr val="tx1"/>
                </a:solidFill>
                <a:latin typeface="Comic Sans MS" panose="030F0702030302020204" pitchFamily="66" charset="0"/>
              </a:rPr>
              <a:t> yang </a:t>
            </a:r>
            <a:r>
              <a:rPr lang="en-US" sz="2200" dirty="0" err="1">
                <a:solidFill>
                  <a:schemeClr val="tx1"/>
                </a:solidFill>
                <a:latin typeface="Comic Sans MS" panose="030F0702030302020204" pitchFamily="66" charset="0"/>
              </a:rPr>
              <a:t>relevan</a:t>
            </a:r>
            <a:r>
              <a:rPr lang="en-US" sz="2200" dirty="0">
                <a:solidFill>
                  <a:schemeClr val="tx1"/>
                </a:solidFill>
                <a:latin typeface="Comic Sans MS" panose="030F0702030302020204" pitchFamily="66" charset="0"/>
              </a:rPr>
              <a:t>.</a:t>
            </a:r>
          </a:p>
          <a:p>
            <a:pPr marL="0" indent="0">
              <a:buNone/>
            </a:pPr>
            <a:r>
              <a:rPr lang="en-ID" sz="2400" b="1" dirty="0" err="1">
                <a:solidFill>
                  <a:schemeClr val="tx1"/>
                </a:solidFill>
                <a:latin typeface="Comic Sans MS" panose="030F0702030302020204" pitchFamily="66" charset="0"/>
              </a:rPr>
              <a:t>CP</a:t>
            </a:r>
            <a:r>
              <a:rPr lang="en-ID" sz="2400" b="1" dirty="0">
                <a:solidFill>
                  <a:schemeClr val="tx1"/>
                </a:solidFill>
                <a:latin typeface="Comic Sans MS" panose="030F0702030302020204" pitchFamily="66" charset="0"/>
              </a:rPr>
              <a:t> 4:</a:t>
            </a:r>
          </a:p>
          <a:p>
            <a:pPr marL="0" indent="0">
              <a:buNone/>
            </a:pPr>
            <a:r>
              <a:rPr lang="en-US" sz="2200" dirty="0" err="1">
                <a:solidFill>
                  <a:schemeClr val="tx1"/>
                </a:solidFill>
                <a:latin typeface="Comic Sans MS" panose="030F0702030302020204" pitchFamily="66" charset="0"/>
              </a:rPr>
              <a:t>Mampu</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menyusun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konsep</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teori</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Bahasa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Sastra</a:t>
            </a:r>
            <a:r>
              <a:rPr lang="en-US" sz="2200" dirty="0">
                <a:solidFill>
                  <a:schemeClr val="tx1"/>
                </a:solidFill>
                <a:latin typeface="Comic Sans MS" panose="030F0702030302020204" pitchFamily="66" charset="0"/>
              </a:rPr>
              <a:t> Arab </a:t>
            </a:r>
            <a:r>
              <a:rPr lang="en-US" sz="2200" dirty="0" err="1">
                <a:solidFill>
                  <a:schemeClr val="tx1"/>
                </a:solidFill>
                <a:latin typeface="Comic Sans MS" panose="030F0702030302020204" pitchFamily="66" charset="0"/>
              </a:rPr>
              <a:t>dengan</a:t>
            </a:r>
            <a:r>
              <a:rPr lang="en-US" sz="2200" dirty="0">
                <a:solidFill>
                  <a:schemeClr val="tx1"/>
                </a:solidFill>
                <a:latin typeface="Comic Sans MS" panose="030F0702030302020204" pitchFamily="66" charset="0"/>
              </a:rPr>
              <a:t> argument </a:t>
            </a:r>
            <a:r>
              <a:rPr lang="en-US" sz="2200" dirty="0" err="1">
                <a:solidFill>
                  <a:schemeClr val="tx1"/>
                </a:solidFill>
                <a:latin typeface="Comic Sans MS" panose="030F0702030302020204" pitchFamily="66" charset="0"/>
              </a:rPr>
              <a:t>secara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akurat</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dapat</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dipertanggungjawabkan</a:t>
            </a:r>
            <a:r>
              <a:rPr lang="en-US" sz="2200" dirty="0">
                <a:solidFill>
                  <a:schemeClr val="tx1"/>
                </a:solidFill>
                <a:latin typeface="Comic Sans MS" panose="030F0702030302020204" pitchFamily="66" charset="0"/>
              </a:rPr>
              <a:t>.</a:t>
            </a:r>
          </a:p>
          <a:p>
            <a:pPr marL="0" indent="0">
              <a:buNone/>
            </a:pPr>
            <a:r>
              <a:rPr lang="en-ID" sz="2200" b="1" dirty="0" err="1">
                <a:solidFill>
                  <a:schemeClr val="tx1"/>
                </a:solidFill>
                <a:latin typeface="Comic Sans MS" panose="030F0702030302020204" pitchFamily="66" charset="0"/>
              </a:rPr>
              <a:t>CP</a:t>
            </a:r>
            <a:r>
              <a:rPr lang="en-ID" sz="2200" b="1" dirty="0">
                <a:solidFill>
                  <a:schemeClr val="tx1"/>
                </a:solidFill>
                <a:latin typeface="Comic Sans MS" panose="030F0702030302020204" pitchFamily="66" charset="0"/>
              </a:rPr>
              <a:t> 5:</a:t>
            </a:r>
          </a:p>
          <a:p>
            <a:pPr marL="0" indent="0">
              <a:buNone/>
            </a:pPr>
            <a:r>
              <a:rPr lang="en-US" sz="2200" dirty="0" err="1">
                <a:solidFill>
                  <a:schemeClr val="tx1"/>
                </a:solidFill>
                <a:latin typeface="Comic Sans MS" panose="030F0702030302020204" pitchFamily="66" charset="0"/>
              </a:rPr>
              <a:t>Mampu</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mengkontekstualisasikan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teori</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Bahasa</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Sastra</a:t>
            </a:r>
            <a:r>
              <a:rPr lang="en-US" sz="2200" dirty="0">
                <a:solidFill>
                  <a:schemeClr val="tx1"/>
                </a:solidFill>
                <a:latin typeface="Comic Sans MS" panose="030F0702030302020204" pitchFamily="66" charset="0"/>
              </a:rPr>
              <a:t> Arab </a:t>
            </a:r>
            <a:r>
              <a:rPr lang="en-US" sz="2200" dirty="0" err="1">
                <a:solidFill>
                  <a:schemeClr val="tx1"/>
                </a:solidFill>
                <a:latin typeface="Comic Sans MS" panose="030F0702030302020204" pitchFamily="66" charset="0"/>
              </a:rPr>
              <a:t>sesuai</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dengan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temuan-temuan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dan</a:t>
            </a:r>
            <a:r>
              <a:rPr lang="en-US" sz="2200" dirty="0">
                <a:solidFill>
                  <a:schemeClr val="tx1"/>
                </a:solidFill>
                <a:latin typeface="Comic Sans MS" panose="030F0702030302020204" pitchFamily="66" charset="0"/>
              </a:rPr>
              <a:t> </a:t>
            </a:r>
            <a:r>
              <a:rPr lang="en-US" sz="2200" dirty="0" err="1">
                <a:solidFill>
                  <a:schemeClr val="tx1"/>
                </a:solidFill>
                <a:latin typeface="Comic Sans MS" panose="030F0702030302020204" pitchFamily="66" charset="0"/>
              </a:rPr>
              <a:t>permasalahan</a:t>
            </a:r>
            <a:r>
              <a:rPr lang="en-US" sz="2200" dirty="0">
                <a:solidFill>
                  <a:schemeClr val="tx1"/>
                </a:solidFill>
                <a:latin typeface="Comic Sans MS" panose="030F0702030302020204" pitchFamily="66" charset="0"/>
              </a:rPr>
              <a:t> yang </a:t>
            </a:r>
            <a:r>
              <a:rPr lang="en-US" sz="2200" dirty="0" err="1">
                <a:solidFill>
                  <a:schemeClr val="tx1"/>
                </a:solidFill>
                <a:latin typeface="Comic Sans MS" panose="030F0702030302020204" pitchFamily="66" charset="0"/>
              </a:rPr>
              <a:t>berkembang</a:t>
            </a:r>
            <a:r>
              <a:rPr lang="en-US" sz="2200" dirty="0">
                <a:solidFill>
                  <a:schemeClr val="tx1"/>
                </a:solidFill>
                <a:latin typeface="Comic Sans MS" panose="030F0702030302020204" pitchFamily="66" charset="0"/>
              </a:rPr>
              <a:t>. </a:t>
            </a:r>
            <a:endParaRPr lang="en-ID" sz="2200"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4629076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err="1">
                <a:solidFill>
                  <a:schemeClr val="tx1"/>
                </a:solidFill>
                <a:latin typeface="Comic Sans MS" panose="030F0702030302020204" pitchFamily="66" charset="0"/>
              </a:rPr>
              <a:t>Capaian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Pembelajaran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Keterampilan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Khusus</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103808" y="1"/>
            <a:ext cx="9088192" cy="6858000"/>
          </a:xfrm>
        </p:spPr>
        <p:txBody>
          <a:bodyPr anchor="t">
            <a:normAutofit fontScale="92500" lnSpcReduction="20000"/>
          </a:bodyPr>
          <a:lstStyle/>
          <a:p>
            <a:pPr marL="0" indent="0">
              <a:buNone/>
            </a:pPr>
            <a:r>
              <a:rPr lang="en-ID" sz="2800" b="1">
                <a:solidFill>
                  <a:schemeClr val="tx1"/>
                </a:solidFill>
                <a:latin typeface="Comic Sans MS" panose="030F0702030302020204" pitchFamily="66" charset="0"/>
              </a:rPr>
              <a:t>CP 1:</a:t>
            </a:r>
          </a:p>
          <a:p>
            <a:pPr marL="0" indent="0">
              <a:buNone/>
            </a:pPr>
            <a:r>
              <a:rPr lang="en-US">
                <a:solidFill>
                  <a:schemeClr val="tx1"/>
                </a:solidFill>
                <a:latin typeface="Comic Sans MS" panose="030F0702030302020204" pitchFamily="66" charset="0"/>
              </a:rPr>
              <a:t>Mampu mengembangkan kompetensi pengkajian fenomena Bahasa dan sastra Arab yang terintegrasi dengan keislaman serta menerbitkan karya ilmiah yang  bereputasi nasional dan internasional pada keilmuan murni atau terapan  bidang bahasa Arab;</a:t>
            </a:r>
          </a:p>
          <a:p>
            <a:pPr marL="0" indent="0">
              <a:buNone/>
            </a:pPr>
            <a:r>
              <a:rPr lang="nn-NO" b="1">
                <a:solidFill>
                  <a:schemeClr val="tx1"/>
                </a:solidFill>
                <a:latin typeface="Comic Sans MS" panose="030F0702030302020204" pitchFamily="66" charset="0"/>
              </a:rPr>
              <a:t>CP 2: </a:t>
            </a:r>
          </a:p>
          <a:p>
            <a:pPr marL="0" indent="0">
              <a:buNone/>
            </a:pPr>
            <a:r>
              <a:rPr lang="en-US">
                <a:solidFill>
                  <a:schemeClr val="tx1"/>
                </a:solidFill>
                <a:latin typeface="Comic Sans MS" panose="030F0702030302020204" pitchFamily="66" charset="0"/>
              </a:rPr>
              <a:t>Mampu mengembangkan kompetensi bidang kepengarangan sebagai penerapan ilmu Bahasa dan  Sastra Arab yang terintegrasi dengan keislama</a:t>
            </a:r>
            <a:endParaRPr lang="nn-NO" b="1">
              <a:solidFill>
                <a:schemeClr val="tx1"/>
              </a:solidFill>
              <a:latin typeface="Comic Sans MS" panose="030F0702030302020204" pitchFamily="66" charset="0"/>
            </a:endParaRPr>
          </a:p>
          <a:p>
            <a:pPr marL="0" indent="0">
              <a:buNone/>
            </a:pPr>
            <a:r>
              <a:rPr lang="nn-NO" b="1">
                <a:solidFill>
                  <a:schemeClr val="tx1"/>
                </a:solidFill>
                <a:latin typeface="Comic Sans MS" panose="030F0702030302020204" pitchFamily="66" charset="0"/>
              </a:rPr>
              <a:t>CP 3:</a:t>
            </a:r>
          </a:p>
          <a:p>
            <a:pPr marL="0" indent="0">
              <a:buNone/>
            </a:pPr>
            <a:r>
              <a:rPr lang="en-US">
                <a:solidFill>
                  <a:schemeClr val="tx1"/>
                </a:solidFill>
                <a:latin typeface="Comic Sans MS" panose="030F0702030302020204" pitchFamily="66" charset="0"/>
              </a:rPr>
              <a:t>Mampu mengembangkan kompetensi penilaian hasil karya sastra, seni, dan musik serta menulis kritik untuk diterbitkan dalam konteks Bahasa dan sastra Arab yang terintegrasi dengan keislaman</a:t>
            </a:r>
          </a:p>
          <a:p>
            <a:pPr marL="0" indent="0">
              <a:buNone/>
            </a:pPr>
            <a:r>
              <a:rPr lang="en-ID" b="1">
                <a:solidFill>
                  <a:schemeClr val="tx1"/>
                </a:solidFill>
                <a:latin typeface="Comic Sans MS" panose="030F0702030302020204" pitchFamily="66" charset="0"/>
              </a:rPr>
              <a:t>CP 4:</a:t>
            </a:r>
          </a:p>
          <a:p>
            <a:pPr marL="0" indent="0">
              <a:buNone/>
            </a:pPr>
            <a:r>
              <a:rPr lang="en-US">
                <a:solidFill>
                  <a:schemeClr val="tx1"/>
                </a:solidFill>
                <a:latin typeface="Comic Sans MS" panose="030F0702030302020204" pitchFamily="66" charset="0"/>
              </a:rPr>
              <a:t>Mampu mengembangkan kompetensi bidang pengajaran, penelitian dan  pengembangkan metode pembelajaran serta mengembangkan diktat atau buku rujukan untuk penyelenggaraan proses belajar mengajar yang berhubungan dengan disiplin ilmu Bahasa dan sastra Arab yang terintegrasi dengan keislaman </a:t>
            </a:r>
          </a:p>
          <a:p>
            <a:pPr marL="0" indent="0">
              <a:buNone/>
            </a:pPr>
            <a:r>
              <a:rPr lang="en-ID" b="1">
                <a:solidFill>
                  <a:schemeClr val="tx1"/>
                </a:solidFill>
                <a:latin typeface="Comic Sans MS" panose="030F0702030302020204" pitchFamily="66" charset="0"/>
              </a:rPr>
              <a:t>CP 5:</a:t>
            </a:r>
          </a:p>
          <a:p>
            <a:pPr marL="0" indent="0">
              <a:buNone/>
            </a:pPr>
            <a:r>
              <a:rPr lang="en-US">
                <a:solidFill>
                  <a:schemeClr val="tx1"/>
                </a:solidFill>
                <a:latin typeface="Comic Sans MS" panose="030F0702030302020204" pitchFamily="66" charset="0"/>
              </a:rPr>
              <a:t>Mampu mengembangkan kompetensi penelitian dan  pengembangan kurikulum atau memberi petunjuk tentang media pembelajaran, mempersiapkan laporan evaluasi pendidikan dalam disiplin ilmu Bahasa dan sastra Arab yang terintegrasi dengan keislaman yang berorientasi pada kesiapan menghadapi revolusi industri di era 4.0</a:t>
            </a:r>
            <a:endParaRPr lang="en-ID" b="1">
              <a:solidFill>
                <a:schemeClr val="tx1"/>
              </a:solidFill>
              <a:latin typeface="Comic Sans MS" panose="030F0702030302020204" pitchFamily="66" charset="0"/>
            </a:endParaRPr>
          </a:p>
          <a:p>
            <a:pPr marL="0" indent="0">
              <a:buNone/>
            </a:pPr>
            <a:endParaRPr lang="en-ID" b="1"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8373665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err="1">
                <a:solidFill>
                  <a:schemeClr val="tx1"/>
                </a:solidFill>
                <a:latin typeface="Comic Sans MS" panose="030F0702030302020204" pitchFamily="66" charset="0"/>
              </a:rPr>
              <a:t>Struktur</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Kurikulum</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567448" y="1"/>
            <a:ext cx="8624552" cy="6858000"/>
          </a:xfrm>
        </p:spPr>
        <p:txBody>
          <a:bodyPr anchor="t">
            <a:normAutofit/>
          </a:bodyPr>
          <a:lstStyle/>
          <a:p>
            <a:pPr marL="0" indent="0">
              <a:buNone/>
            </a:pPr>
            <a:r>
              <a:rPr lang="en-ID" sz="2800" b="1" dirty="0">
                <a:solidFill>
                  <a:schemeClr val="tx1"/>
                </a:solidFill>
                <a:latin typeface="Comic Sans MS" panose="030F0702030302020204" pitchFamily="66" charset="0"/>
              </a:rPr>
              <a:t>A.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Umum</a:t>
            </a:r>
            <a:endParaRPr lang="en-ID" sz="2800" b="1"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Filsafat</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Imu</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Pendidikan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Studi</a:t>
            </a:r>
            <a:r>
              <a:rPr lang="en-ID" sz="2400" dirty="0">
                <a:solidFill>
                  <a:schemeClr val="tx1"/>
                </a:solidFill>
                <a:latin typeface="Comic Sans MS" panose="030F0702030302020204" pitchFamily="66" charset="0"/>
              </a:rPr>
              <a:t> Islam</a:t>
            </a:r>
          </a:p>
          <a:p>
            <a:pPr marL="0" indent="0">
              <a:buNone/>
            </a:pPr>
            <a:r>
              <a:rPr lang="en-ID" sz="2800" b="1" dirty="0">
                <a:solidFill>
                  <a:schemeClr val="tx1"/>
                </a:solidFill>
                <a:latin typeface="Comic Sans MS" panose="030F0702030302020204" pitchFamily="66" charset="0"/>
              </a:rPr>
              <a:t>B.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Linguistik</a:t>
            </a:r>
            <a:r>
              <a:rPr lang="en-ID" sz="2800" b="1" dirty="0">
                <a:solidFill>
                  <a:schemeClr val="tx1"/>
                </a:solidFill>
                <a:latin typeface="Comic Sans MS" panose="030F0702030302020204" pitchFamily="66" charset="0"/>
              </a:rPr>
              <a:t> Arab</a:t>
            </a:r>
          </a:p>
          <a:p>
            <a:r>
              <a:rPr lang="en-ID" sz="2400" dirty="0" err="1">
                <a:solidFill>
                  <a:schemeClr val="tx1"/>
                </a:solidFill>
                <a:latin typeface="Comic Sans MS" panose="030F0702030302020204" pitchFamily="66" charset="0"/>
              </a:rPr>
              <a:t>Semantik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Leksikografi</a:t>
            </a:r>
            <a:r>
              <a:rPr lang="en-ID" sz="2400" dirty="0">
                <a:solidFill>
                  <a:schemeClr val="tx1"/>
                </a:solidFill>
                <a:latin typeface="Comic Sans MS" panose="030F0702030302020204" pitchFamily="66" charset="0"/>
              </a:rPr>
              <a:t> Arab</a:t>
            </a:r>
          </a:p>
          <a:p>
            <a:r>
              <a:rPr lang="en-US" sz="2400" dirty="0">
                <a:solidFill>
                  <a:schemeClr val="tx1"/>
                </a:solidFill>
                <a:latin typeface="Comic Sans MS" panose="030F0702030302020204" pitchFamily="66" charset="0"/>
              </a:rPr>
              <a:t>Current Issues on Arabic Linguistic</a:t>
            </a:r>
          </a:p>
          <a:p>
            <a:pPr marL="0" indent="0">
              <a:buNone/>
            </a:pPr>
            <a:r>
              <a:rPr lang="en-ID" sz="2800" b="1" dirty="0">
                <a:solidFill>
                  <a:schemeClr val="tx1"/>
                </a:solidFill>
                <a:latin typeface="Comic Sans MS" panose="030F0702030302020204" pitchFamily="66" charset="0"/>
              </a:rPr>
              <a:t>C.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Sastra</a:t>
            </a:r>
            <a:r>
              <a:rPr lang="en-ID" sz="2800" b="1" dirty="0">
                <a:solidFill>
                  <a:schemeClr val="tx1"/>
                </a:solidFill>
                <a:latin typeface="Comic Sans MS" panose="030F0702030302020204" pitchFamily="66" charset="0"/>
              </a:rPr>
              <a:t> Arab</a:t>
            </a:r>
          </a:p>
          <a:p>
            <a:r>
              <a:rPr lang="en-US" sz="2400" dirty="0" err="1">
                <a:solidFill>
                  <a:schemeClr val="tx1"/>
                </a:solidFill>
                <a:latin typeface="Comic Sans MS" panose="030F0702030302020204" pitchFamily="66" charset="0"/>
              </a:rPr>
              <a:t>Studi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Sastra</a:t>
            </a:r>
            <a:r>
              <a:rPr lang="en-US" sz="2400" dirty="0">
                <a:solidFill>
                  <a:schemeClr val="tx1"/>
                </a:solidFill>
                <a:latin typeface="Comic Sans MS" panose="030F0702030302020204" pitchFamily="66" charset="0"/>
              </a:rPr>
              <a:t> Islam </a:t>
            </a:r>
            <a:r>
              <a:rPr lang="en-US" sz="2400" dirty="0" err="1">
                <a:solidFill>
                  <a:schemeClr val="tx1"/>
                </a:solidFill>
                <a:latin typeface="Comic Sans MS" panose="030F0702030302020204" pitchFamily="66" charset="0"/>
              </a:rPr>
              <a:t>Kawasan</a:t>
            </a:r>
            <a:r>
              <a:rPr lang="en-US" sz="2400" dirty="0">
                <a:solidFill>
                  <a:schemeClr val="tx1"/>
                </a:solidFill>
                <a:latin typeface="Comic Sans MS" panose="030F0702030302020204" pitchFamily="66" charset="0"/>
              </a:rPr>
              <a:t> </a:t>
            </a:r>
          </a:p>
          <a:p>
            <a:r>
              <a:rPr lang="en-US" sz="2400" dirty="0">
                <a:solidFill>
                  <a:schemeClr val="tx1"/>
                </a:solidFill>
                <a:latin typeface="Comic Sans MS" panose="030F0702030302020204" pitchFamily="66" charset="0"/>
              </a:rPr>
              <a:t>Current Issues on Arabic Literature </a:t>
            </a:r>
          </a:p>
          <a:p>
            <a:pPr marL="0" indent="0">
              <a:buNone/>
            </a:pPr>
            <a:r>
              <a:rPr lang="en-ID" sz="2800" b="1" dirty="0">
                <a:solidFill>
                  <a:schemeClr val="tx1"/>
                </a:solidFill>
                <a:latin typeface="Comic Sans MS" panose="030F0702030302020204" pitchFamily="66" charset="0"/>
              </a:rPr>
              <a:t>D.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US" sz="2800" dirty="0" err="1">
                <a:solidFill>
                  <a:schemeClr val="tx1"/>
                </a:solidFill>
                <a:latin typeface="Comic Sans MS" panose="030F0702030302020204" pitchFamily="66" charset="0"/>
              </a:rPr>
              <a:t>Sastra</a:t>
            </a:r>
            <a:r>
              <a:rPr lang="en-US" sz="2800" dirty="0">
                <a:solidFill>
                  <a:schemeClr val="tx1"/>
                </a:solidFill>
                <a:latin typeface="Comic Sans MS" panose="030F0702030302020204" pitchFamily="66" charset="0"/>
              </a:rPr>
              <a:t> &amp; </a:t>
            </a:r>
            <a:r>
              <a:rPr lang="en-US" sz="2800" dirty="0" err="1">
                <a:solidFill>
                  <a:schemeClr val="tx1"/>
                </a:solidFill>
                <a:latin typeface="Comic Sans MS" panose="030F0702030302020204" pitchFamily="66" charset="0"/>
              </a:rPr>
              <a:t>Linguistik</a:t>
            </a:r>
            <a:r>
              <a:rPr lang="en-US" sz="2800" dirty="0">
                <a:solidFill>
                  <a:schemeClr val="tx1"/>
                </a:solidFill>
                <a:latin typeface="Comic Sans MS" panose="030F0702030302020204" pitchFamily="66" charset="0"/>
              </a:rPr>
              <a:t> Arab</a:t>
            </a:r>
          </a:p>
          <a:p>
            <a:pPr marL="0" indent="0">
              <a:buNone/>
            </a:pPr>
            <a:r>
              <a:rPr lang="en-US" sz="2400" dirty="0" err="1">
                <a:solidFill>
                  <a:schemeClr val="tx1"/>
                </a:solidFill>
                <a:latin typeface="Comic Sans MS" panose="030F0702030302020204" pitchFamily="66" charset="0"/>
              </a:rPr>
              <a:t>Kajian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Timur</a:t>
            </a:r>
            <a:r>
              <a:rPr lang="en-US" sz="2400" dirty="0">
                <a:solidFill>
                  <a:schemeClr val="tx1"/>
                </a:solidFill>
                <a:latin typeface="Comic Sans MS" panose="030F0702030302020204" pitchFamily="66" charset="0"/>
              </a:rPr>
              <a:t> Tengah, Al-</a:t>
            </a:r>
            <a:r>
              <a:rPr lang="en-US" sz="2400" dirty="0" err="1">
                <a:solidFill>
                  <a:schemeClr val="tx1"/>
                </a:solidFill>
                <a:latin typeface="Comic Sans MS" panose="030F0702030302020204" pitchFamily="66" charset="0"/>
              </a:rPr>
              <a:t>Balaghah</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wa</a:t>
            </a:r>
            <a:r>
              <a:rPr lang="en-US" sz="2400" dirty="0">
                <a:solidFill>
                  <a:schemeClr val="tx1"/>
                </a:solidFill>
                <a:latin typeface="Comic Sans MS" panose="030F0702030302020204" pitchFamily="66" charset="0"/>
              </a:rPr>
              <a:t> al-</a:t>
            </a:r>
            <a:r>
              <a:rPr lang="en-US" sz="2400" dirty="0" err="1">
                <a:solidFill>
                  <a:schemeClr val="tx1"/>
                </a:solidFill>
                <a:latin typeface="Comic Sans MS" panose="030F0702030302020204" pitchFamily="66" charset="0"/>
              </a:rPr>
              <a:t>Uslubiah</a:t>
            </a:r>
            <a:r>
              <a:rPr lang="en-US" sz="2400" dirty="0">
                <a:solidFill>
                  <a:schemeClr val="tx1"/>
                </a:solidFill>
                <a:latin typeface="Comic Sans MS" panose="030F0702030302020204" pitchFamily="66" charset="0"/>
              </a:rPr>
              <a:t>, Research on Linguistics and Literature, Seminar Proposal, </a:t>
            </a:r>
            <a:r>
              <a:rPr lang="en-US" sz="2400" dirty="0" err="1">
                <a:solidFill>
                  <a:schemeClr val="tx1"/>
                </a:solidFill>
                <a:latin typeface="Comic Sans MS" panose="030F0702030302020204" pitchFamily="66" charset="0"/>
              </a:rPr>
              <a:t>Tesis</a:t>
            </a:r>
            <a:r>
              <a:rPr lang="en-US" sz="2400" dirty="0">
                <a:solidFill>
                  <a:schemeClr val="tx1"/>
                </a:solidFill>
                <a:latin typeface="Comic Sans MS" panose="030F0702030302020204" pitchFamily="66" charset="0"/>
              </a:rPr>
              <a:t>.</a:t>
            </a:r>
            <a:endParaRPr lang="en-ID" sz="2800" b="1"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Total </a:t>
            </a:r>
            <a:r>
              <a:rPr lang="en-ID" sz="2800" b="1" dirty="0" err="1">
                <a:solidFill>
                  <a:schemeClr val="tx1"/>
                </a:solidFill>
                <a:latin typeface="Comic Sans MS" panose="030F0702030302020204" pitchFamily="66" charset="0"/>
              </a:rPr>
              <a:t>sks</a:t>
            </a:r>
            <a:r>
              <a:rPr lang="en-ID" sz="2800" b="1" dirty="0">
                <a:solidFill>
                  <a:schemeClr val="tx1"/>
                </a:solidFill>
                <a:latin typeface="Comic Sans MS" panose="030F0702030302020204" pitchFamily="66" charset="0"/>
              </a:rPr>
              <a:t>		= 34</a:t>
            </a:r>
            <a:endParaRPr lang="en-US"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8917207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3837"/>
            <a:ext cx="3683357" cy="4601183"/>
          </a:xfrm>
        </p:spPr>
        <p:txBody>
          <a:bodyPr anchor="t"/>
          <a:lstStyle/>
          <a:p>
            <a:pPr algn="ctr"/>
            <a:br>
              <a:rPr lang="en-ID" b="1" dirty="0">
                <a:solidFill>
                  <a:srgbClr val="002060"/>
                </a:solidFill>
                <a:latin typeface="Calibri" panose="020F0502020204030204" pitchFamily="34" charset="0"/>
                <a:cs typeface="Calibri" panose="020F0502020204030204" pitchFamily="34" charset="0"/>
              </a:rPr>
            </a:br>
            <a:br>
              <a:rPr lang="en-ID" b="1" dirty="0">
                <a:solidFill>
                  <a:srgbClr val="002060"/>
                </a:solidFill>
                <a:latin typeface="Calibri" panose="020F0502020204030204" pitchFamily="34" charset="0"/>
                <a:cs typeface="Calibri" panose="020F0502020204030204" pitchFamily="34" charset="0"/>
              </a:rPr>
            </a:br>
            <a:r>
              <a:rPr lang="en-ID" b="1" dirty="0">
                <a:solidFill>
                  <a:srgbClr val="002060"/>
                </a:solidFill>
                <a:latin typeface="Calibri" panose="020F0502020204030204" pitchFamily="34" charset="0"/>
                <a:cs typeface="Calibri" panose="020F0502020204030204" pitchFamily="34" charset="0"/>
              </a:rPr>
              <a:t>01</a:t>
            </a:r>
            <a:br>
              <a:rPr lang="en-ID" b="1" dirty="0">
                <a:solidFill>
                  <a:srgbClr val="002060"/>
                </a:solidFill>
                <a:latin typeface="Calibri" panose="020F0502020204030204" pitchFamily="34" charset="0"/>
                <a:cs typeface="Calibri" panose="020F0502020204030204" pitchFamily="34" charset="0"/>
              </a:rPr>
            </a:br>
            <a:br>
              <a:rPr lang="en-ID" b="1" dirty="0">
                <a:solidFill>
                  <a:srgbClr val="002060"/>
                </a:solidFill>
                <a:latin typeface="Calibri" panose="020F0502020204030204" pitchFamily="34" charset="0"/>
                <a:cs typeface="Calibri" panose="020F0502020204030204" pitchFamily="34" charset="0"/>
              </a:rPr>
            </a:br>
            <a:r>
              <a:rPr lang="en-ID" b="1" dirty="0" err="1">
                <a:solidFill>
                  <a:srgbClr val="002060"/>
                </a:solidFill>
                <a:latin typeface="Calibri" panose="020F0502020204030204" pitchFamily="34" charset="0"/>
                <a:cs typeface="Calibri" panose="020F0502020204030204" pitchFamily="34" charset="0"/>
              </a:rPr>
              <a:t>REKONSTRUKSI</a:t>
            </a:r>
            <a:r>
              <a:rPr lang="en-ID" b="1" dirty="0">
                <a:solidFill>
                  <a:srgbClr val="002060"/>
                </a:solidFill>
                <a:latin typeface="Calibri" panose="020F0502020204030204" pitchFamily="34" charset="0"/>
                <a:cs typeface="Calibri" panose="020F0502020204030204" pitchFamily="34" charset="0"/>
              </a:rPr>
              <a:t> </a:t>
            </a:r>
            <a:r>
              <a:rPr lang="en-ID" b="1" dirty="0" err="1">
                <a:solidFill>
                  <a:srgbClr val="002060"/>
                </a:solidFill>
                <a:latin typeface="Calibri" panose="020F0502020204030204" pitchFamily="34" charset="0"/>
                <a:cs typeface="Calibri" panose="020F0502020204030204" pitchFamily="34" charset="0"/>
              </a:rPr>
              <a:t>KURIKULUM</a:t>
            </a:r>
            <a:r>
              <a:rPr lang="en-ID" b="1" dirty="0">
                <a:solidFill>
                  <a:srgbClr val="002060"/>
                </a:solidFill>
                <a:latin typeface="Calibri" panose="020F0502020204030204" pitchFamily="34" charset="0"/>
                <a:cs typeface="Calibri" panose="020F0502020204030204" pitchFamily="34" charset="0"/>
              </a:rPr>
              <a:t>  </a:t>
            </a:r>
            <a:r>
              <a:rPr lang="en-ID" b="1" dirty="0" err="1">
                <a:solidFill>
                  <a:srgbClr val="002060"/>
                </a:solidFill>
                <a:latin typeface="Calibri" panose="020F0502020204030204" pitchFamily="34" charset="0"/>
                <a:cs typeface="Calibri" panose="020F0502020204030204" pitchFamily="34" charset="0"/>
              </a:rPr>
              <a:t>SEBUAH</a:t>
            </a:r>
            <a:r>
              <a:rPr lang="en-ID" b="1" dirty="0">
                <a:solidFill>
                  <a:srgbClr val="002060"/>
                </a:solidFill>
                <a:latin typeface="Calibri" panose="020F0502020204030204" pitchFamily="34" charset="0"/>
                <a:cs typeface="Calibri" panose="020F0502020204030204" pitchFamily="34" charset="0"/>
              </a:rPr>
              <a:t> </a:t>
            </a:r>
            <a:r>
              <a:rPr lang="en-ID" b="1" dirty="0" err="1">
                <a:solidFill>
                  <a:srgbClr val="002060"/>
                </a:solidFill>
                <a:latin typeface="Calibri" panose="020F0502020204030204" pitchFamily="34" charset="0"/>
                <a:cs typeface="Calibri" panose="020F0502020204030204" pitchFamily="34" charset="0"/>
              </a:rPr>
              <a:t>KENISCAYAAN</a:t>
            </a:r>
            <a:r>
              <a:rPr lang="en-ID" b="1" dirty="0">
                <a:solidFill>
                  <a:srgbClr val="002060"/>
                </a:solidFill>
                <a:latin typeface="Calibri" panose="020F0502020204030204" pitchFamily="34" charset="0"/>
                <a:cs typeface="Calibri" panose="020F0502020204030204" pitchFamily="34" charset="0"/>
              </a:rPr>
              <a:t> </a:t>
            </a:r>
            <a:br>
              <a:rPr lang="en-ID" b="1" dirty="0">
                <a:solidFill>
                  <a:srgbClr val="002060"/>
                </a:solidFill>
                <a:latin typeface="Calibri" panose="020F0502020204030204" pitchFamily="34" charset="0"/>
                <a:cs typeface="Calibri" panose="020F0502020204030204" pitchFamily="34" charset="0"/>
              </a:rPr>
            </a:br>
            <a:endParaRPr lang="en-US" b="1" dirty="0">
              <a:solidFill>
                <a:srgbClr val="002060"/>
              </a:solidFill>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3585932" y="373487"/>
            <a:ext cx="8481572" cy="6484513"/>
          </a:xfrm>
        </p:spPr>
        <p:txBody>
          <a:bodyPr>
            <a:normAutofit/>
          </a:bodyPr>
          <a:lstStyle/>
          <a:p>
            <a:pPr>
              <a:spcBef>
                <a:spcPts val="0"/>
              </a:spcBef>
              <a:spcAft>
                <a:spcPts val="0"/>
              </a:spcAft>
              <a:buFont typeface="Wingdings" panose="05000000000000000000" pitchFamily="2" charset="2"/>
              <a:buChar char="§"/>
            </a:pPr>
            <a:r>
              <a:rPr lang="en-ID" sz="2800" dirty="0" err="1">
                <a:solidFill>
                  <a:schemeClr val="tx1"/>
                </a:solidFill>
                <a:latin typeface="Calibri" panose="020F0502020204030204" pitchFamily="34" charset="0"/>
                <a:cs typeface="Calibri" panose="020F0502020204030204" pitchFamily="34" charset="0"/>
              </a:rPr>
              <a:t>Kurikulum</a:t>
            </a:r>
            <a:r>
              <a:rPr lang="en-ID" sz="2800" dirty="0">
                <a:solidFill>
                  <a:schemeClr val="tx1"/>
                </a:solidFill>
                <a:latin typeface="Calibri" panose="020F0502020204030204" pitchFamily="34" charset="0"/>
                <a:cs typeface="Calibri" panose="020F0502020204030204" pitchFamily="34" charset="0"/>
              </a:rPr>
              <a:t>  </a:t>
            </a:r>
            <a:r>
              <a:rPr lang="id-ID" sz="2800" dirty="0">
                <a:solidFill>
                  <a:schemeClr val="tx1"/>
                </a:solidFill>
                <a:latin typeface="Calibri" panose="020F0502020204030204" pitchFamily="34" charset="0"/>
                <a:cs typeface="Calibri" panose="020F0502020204030204" pitchFamily="34" charset="0"/>
              </a:rPr>
              <a:t>bersifat progresif dan dinamis</a:t>
            </a:r>
            <a:r>
              <a:rPr lang="en-ID" sz="2800" dirty="0">
                <a:solidFill>
                  <a:schemeClr val="tx1"/>
                </a:solidFill>
                <a:latin typeface="Calibri" panose="020F0502020204030204" pitchFamily="34" charset="0"/>
                <a:cs typeface="Calibri" panose="020F0502020204030204" pitchFamily="34" charset="0"/>
              </a:rPr>
              <a:t>,</a:t>
            </a:r>
            <a:r>
              <a:rPr lang="id-ID" sz="2800" dirty="0">
                <a:solidFill>
                  <a:schemeClr val="tx1"/>
                </a:solidFill>
                <a:latin typeface="Calibri" panose="020F0502020204030204" pitchFamily="34" charset="0"/>
                <a:cs typeface="Calibri" panose="020F0502020204030204" pitchFamily="34" charset="0"/>
              </a:rPr>
              <a:t> tidak stati</a:t>
            </a:r>
            <a:r>
              <a:rPr lang="en-ID" sz="2800" dirty="0">
                <a:solidFill>
                  <a:schemeClr val="tx1"/>
                </a:solidFill>
                <a:latin typeface="Calibri" panose="020F0502020204030204" pitchFamily="34" charset="0"/>
                <a:cs typeface="Calibri" panose="020F0502020204030204" pitchFamily="34" charset="0"/>
              </a:rPr>
              <a:t>s </a:t>
            </a:r>
            <a:r>
              <a:rPr lang="en-ID" sz="2800" dirty="0" err="1">
                <a:solidFill>
                  <a:schemeClr val="tx1"/>
                </a:solidFill>
                <a:latin typeface="Calibri" panose="020F0502020204030204" pitchFamily="34" charset="0"/>
                <a:cs typeface="Calibri" panose="020F0502020204030204" pitchFamily="34" charset="0"/>
              </a:rPr>
              <a:t>atau</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stagnan</a:t>
            </a:r>
            <a:r>
              <a:rPr lang="en-ID" sz="2800" dirty="0">
                <a:solidFill>
                  <a:schemeClr val="tx1"/>
                </a:solidFill>
                <a:latin typeface="Calibri" panose="020F0502020204030204" pitchFamily="34" charset="0"/>
                <a:cs typeface="Calibri" panose="020F0502020204030204" pitchFamily="34" charset="0"/>
              </a:rPr>
              <a:t>.</a:t>
            </a:r>
          </a:p>
          <a:p>
            <a:pPr>
              <a:spcBef>
                <a:spcPts val="0"/>
              </a:spcBef>
              <a:spcAft>
                <a:spcPts val="0"/>
              </a:spcAft>
              <a:buFont typeface="Wingdings" panose="05000000000000000000" pitchFamily="2" charset="2"/>
              <a:buChar char="§"/>
            </a:pPr>
            <a:r>
              <a:rPr lang="en-ID" sz="2800" dirty="0" err="1">
                <a:solidFill>
                  <a:schemeClr val="tx1"/>
                </a:solidFill>
                <a:latin typeface="Calibri" panose="020F0502020204030204" pitchFamily="34" charset="0"/>
                <a:cs typeface="Calibri" panose="020F0502020204030204" pitchFamily="34" charset="0"/>
              </a:rPr>
              <a:t>Kurikulum</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disusun</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dengan</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melihat</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perkembangan</a:t>
            </a:r>
            <a:r>
              <a:rPr lang="en-ID" sz="2800" dirty="0">
                <a:solidFill>
                  <a:schemeClr val="tx1"/>
                </a:solidFill>
                <a:latin typeface="Calibri" panose="020F0502020204030204" pitchFamily="34" charset="0"/>
                <a:cs typeface="Calibri" panose="020F0502020204030204" pitchFamily="34" charset="0"/>
              </a:rPr>
              <a:t> </a:t>
            </a:r>
            <a:r>
              <a:rPr lang="id-ID" sz="2800" dirty="0">
                <a:solidFill>
                  <a:schemeClr val="tx1"/>
                </a:solidFill>
                <a:latin typeface="Calibri" panose="020F0502020204030204" pitchFamily="34" charset="0"/>
                <a:cs typeface="Calibri" panose="020F0502020204030204" pitchFamily="34" charset="0"/>
              </a:rPr>
              <a:t>keilmuan atau teori, </a:t>
            </a:r>
            <a:r>
              <a:rPr lang="en-ID" sz="2800" dirty="0">
                <a:solidFill>
                  <a:schemeClr val="tx1"/>
                </a:solidFill>
                <a:latin typeface="Calibri" panose="020F0502020204030204" pitchFamily="34" charset="0"/>
                <a:cs typeface="Calibri" panose="020F0502020204030204" pitchFamily="34" charset="0"/>
              </a:rPr>
              <a:t>t</a:t>
            </a:r>
            <a:r>
              <a:rPr lang="id-ID" sz="2800" dirty="0">
                <a:solidFill>
                  <a:schemeClr val="tx1"/>
                </a:solidFill>
                <a:latin typeface="Calibri" panose="020F0502020204030204" pitchFamily="34" charset="0"/>
                <a:cs typeface="Calibri" panose="020F0502020204030204" pitchFamily="34" charset="0"/>
              </a:rPr>
              <a:t>erutama teori kependidikan, perkembangan teknologi, perkembangan peradaban, perkembangan sudut pandang, maupun perkembangan sosio-kultural yang terjadi di masyarakat, bahkan perkembangan politik. </a:t>
            </a:r>
            <a:endParaRPr lang="en-ID" sz="2800" dirty="0">
              <a:solidFill>
                <a:schemeClr val="tx1"/>
              </a:solidFill>
              <a:latin typeface="Calibri" panose="020F0502020204030204" pitchFamily="34" charset="0"/>
              <a:cs typeface="Calibri" panose="020F0502020204030204" pitchFamily="34" charset="0"/>
            </a:endParaRPr>
          </a:p>
          <a:p>
            <a:pPr>
              <a:spcBef>
                <a:spcPts val="0"/>
              </a:spcBef>
              <a:spcAft>
                <a:spcPts val="0"/>
              </a:spcAft>
              <a:buFont typeface="Wingdings" panose="05000000000000000000" pitchFamily="2" charset="2"/>
              <a:buChar char="§"/>
            </a:pPr>
            <a:r>
              <a:rPr lang="id-ID" sz="2800" dirty="0">
                <a:solidFill>
                  <a:schemeClr val="tx1"/>
                </a:solidFill>
                <a:latin typeface="Calibri" panose="020F0502020204030204" pitchFamily="34" charset="0"/>
                <a:cs typeface="Calibri" panose="020F0502020204030204" pitchFamily="34" charset="0"/>
              </a:rPr>
              <a:t>Noor (2012) mengemukakan bahwa pengembangan kurikulum merupakan proses siklus yang tidak pernah berakhir.</a:t>
            </a:r>
            <a:endParaRPr lang="en-ID" sz="2800" dirty="0">
              <a:solidFill>
                <a:schemeClr val="tx1"/>
              </a:solidFill>
              <a:latin typeface="Calibri" panose="020F0502020204030204" pitchFamily="34" charset="0"/>
              <a:cs typeface="Calibri" panose="020F0502020204030204" pitchFamily="34" charset="0"/>
            </a:endParaRPr>
          </a:p>
          <a:p>
            <a:pPr>
              <a:spcBef>
                <a:spcPts val="0"/>
              </a:spcBef>
              <a:spcAft>
                <a:spcPts val="0"/>
              </a:spcAft>
              <a:buFont typeface="Wingdings" panose="05000000000000000000" pitchFamily="2" charset="2"/>
              <a:buChar char="§"/>
            </a:pPr>
            <a:r>
              <a:rPr lang="en-ID" sz="2800" dirty="0" err="1">
                <a:solidFill>
                  <a:schemeClr val="tx1"/>
                </a:solidFill>
                <a:latin typeface="Calibri" panose="020F0502020204030204" pitchFamily="34" charset="0"/>
                <a:cs typeface="Calibri" panose="020F0502020204030204" pitchFamily="34" charset="0"/>
              </a:rPr>
              <a:t>Rekonstruksi</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kurikulum</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merupakan</a:t>
            </a:r>
            <a:r>
              <a:rPr lang="en-ID" sz="2800" dirty="0">
                <a:solidFill>
                  <a:schemeClr val="tx1"/>
                </a:solidFill>
                <a:latin typeface="Calibri" panose="020F0502020204030204" pitchFamily="34" charset="0"/>
                <a:cs typeface="Calibri" panose="020F0502020204030204" pitchFamily="34" charset="0"/>
              </a:rPr>
              <a:t> </a:t>
            </a:r>
            <a:r>
              <a:rPr lang="en-ID" sz="2800" dirty="0" err="1">
                <a:solidFill>
                  <a:schemeClr val="tx1"/>
                </a:solidFill>
                <a:latin typeface="Calibri" panose="020F0502020204030204" pitchFamily="34" charset="0"/>
                <a:cs typeface="Calibri" panose="020F0502020204030204" pitchFamily="34" charset="0"/>
              </a:rPr>
              <a:t>keniscayaan</a:t>
            </a:r>
            <a:r>
              <a:rPr lang="en-ID" sz="2800" dirty="0">
                <a:solidFill>
                  <a:schemeClr val="tx1"/>
                </a:solidFill>
                <a:latin typeface="Calibri" panose="020F0502020204030204" pitchFamily="34" charset="0"/>
                <a:cs typeface="Calibri" panose="020F0502020204030204" pitchFamily="34" charset="0"/>
              </a:rPr>
              <a:t> </a:t>
            </a:r>
            <a:endParaRPr lang="en-US" sz="2800" dirty="0">
              <a:solidFill>
                <a:schemeClr val="tx1"/>
              </a:solidFill>
              <a:latin typeface="Calibri" panose="020F0502020204030204" pitchFamily="34" charset="0"/>
              <a:cs typeface="Calibri" panose="020F0502020204030204" pitchFamily="34" charset="0"/>
            </a:endParaRPr>
          </a:p>
          <a:p>
            <a:endParaRPr lang="en-US" sz="2400" dirty="0">
              <a:solidFill>
                <a:srgbClr val="002060"/>
              </a:solidFill>
            </a:endParaRPr>
          </a:p>
        </p:txBody>
      </p:sp>
    </p:spTree>
    <p:extLst>
      <p:ext uri="{BB962C8B-B14F-4D97-AF65-F5344CB8AC3E}">
        <p14:creationId xmlns:p14="http://schemas.microsoft.com/office/powerpoint/2010/main" val="4141435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a:solidFill>
                  <a:schemeClr val="tx1"/>
                </a:solidFill>
                <a:latin typeface="Comic Sans MS" panose="030F0702030302020204" pitchFamily="66" charset="0"/>
              </a:rPr>
              <a:t>CPL, </a:t>
            </a:r>
            <a:r>
              <a:rPr lang="en-ID" sz="2800" b="1" dirty="0" err="1">
                <a:solidFill>
                  <a:schemeClr val="tx1"/>
                </a:solidFill>
                <a:latin typeface="Comic Sans MS" panose="030F0702030302020204" pitchFamily="66" charset="0"/>
              </a:rPr>
              <a:t>Bahan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Kajian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dan</a:t>
            </a:r>
            <a:r>
              <a:rPr lang="en-ID" sz="2800" b="1" dirty="0">
                <a:solidFill>
                  <a:schemeClr val="tx1"/>
                </a:solidFill>
                <a:latin typeface="Comic Sans MS" panose="030F0702030302020204" pitchFamily="66" charset="0"/>
              </a:rPr>
              <a:t> MK</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567448" y="1"/>
            <a:ext cx="8624552" cy="6858000"/>
          </a:xfrm>
        </p:spPr>
        <p:txBody>
          <a:bodyPr anchor="t">
            <a:normAutofit/>
          </a:bodyPr>
          <a:lstStyle/>
          <a:p>
            <a:pPr marL="0" indent="0">
              <a:buNone/>
            </a:pPr>
            <a:r>
              <a:rPr lang="en-ID" sz="2800" b="1" dirty="0">
                <a:solidFill>
                  <a:schemeClr val="tx1"/>
                </a:solidFill>
                <a:latin typeface="Comic Sans MS" panose="030F0702030302020204" pitchFamily="66" charset="0"/>
              </a:rPr>
              <a:t>A.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Umum</a:t>
            </a:r>
            <a:endParaRPr lang="en-ID" sz="2800" b="1"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Filsafat</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Imu</a:t>
            </a:r>
            <a:endParaRPr lang="en-ID" sz="2400" dirty="0">
              <a:solidFill>
                <a:schemeClr val="tx1"/>
              </a:solidFill>
              <a:latin typeface="Comic Sans MS" panose="030F0702030302020204" pitchFamily="66" charset="0"/>
            </a:endParaRPr>
          </a:p>
          <a:p>
            <a:pPr>
              <a:buFont typeface="Wingdings" panose="05000000000000000000" pitchFamily="2" charset="2"/>
              <a:buChar char="§"/>
            </a:pPr>
            <a:r>
              <a:rPr lang="en-ID" sz="2400" dirty="0" err="1">
                <a:solidFill>
                  <a:schemeClr val="tx1"/>
                </a:solidFill>
                <a:latin typeface="Comic Sans MS" panose="030F0702030302020204" pitchFamily="66" charset="0"/>
              </a:rPr>
              <a:t>Pendidikan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Studi</a:t>
            </a:r>
            <a:r>
              <a:rPr lang="en-ID" sz="2400" dirty="0">
                <a:solidFill>
                  <a:schemeClr val="tx1"/>
                </a:solidFill>
                <a:latin typeface="Comic Sans MS" panose="030F0702030302020204" pitchFamily="66" charset="0"/>
              </a:rPr>
              <a:t> Islam</a:t>
            </a:r>
          </a:p>
          <a:p>
            <a:pPr marL="0" indent="0">
              <a:buNone/>
            </a:pPr>
            <a:r>
              <a:rPr lang="en-ID" sz="2800" b="1" dirty="0">
                <a:solidFill>
                  <a:schemeClr val="tx1"/>
                </a:solidFill>
                <a:latin typeface="Comic Sans MS" panose="030F0702030302020204" pitchFamily="66" charset="0"/>
              </a:rPr>
              <a:t>B.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Linguistik</a:t>
            </a:r>
            <a:r>
              <a:rPr lang="en-ID" sz="2800" b="1" dirty="0">
                <a:solidFill>
                  <a:schemeClr val="tx1"/>
                </a:solidFill>
                <a:latin typeface="Comic Sans MS" panose="030F0702030302020204" pitchFamily="66" charset="0"/>
              </a:rPr>
              <a:t> Arab</a:t>
            </a:r>
          </a:p>
          <a:p>
            <a:r>
              <a:rPr lang="en-ID" sz="2400" dirty="0" err="1">
                <a:solidFill>
                  <a:schemeClr val="tx1"/>
                </a:solidFill>
                <a:latin typeface="Comic Sans MS" panose="030F0702030302020204" pitchFamily="66" charset="0"/>
              </a:rPr>
              <a:t>Semantik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Leksikografi</a:t>
            </a:r>
            <a:r>
              <a:rPr lang="en-ID" sz="2400" dirty="0">
                <a:solidFill>
                  <a:schemeClr val="tx1"/>
                </a:solidFill>
                <a:latin typeface="Comic Sans MS" panose="030F0702030302020204" pitchFamily="66" charset="0"/>
              </a:rPr>
              <a:t> Arab</a:t>
            </a:r>
          </a:p>
          <a:p>
            <a:r>
              <a:rPr lang="en-US" sz="2400" dirty="0">
                <a:solidFill>
                  <a:schemeClr val="tx1"/>
                </a:solidFill>
                <a:latin typeface="Comic Sans MS" panose="030F0702030302020204" pitchFamily="66" charset="0"/>
              </a:rPr>
              <a:t>Current Issues on Arabic Linguistic</a:t>
            </a:r>
          </a:p>
          <a:p>
            <a:pPr marL="0" indent="0">
              <a:buNone/>
            </a:pPr>
            <a:r>
              <a:rPr lang="en-ID" sz="2800" b="1" dirty="0">
                <a:solidFill>
                  <a:schemeClr val="tx1"/>
                </a:solidFill>
                <a:latin typeface="Comic Sans MS" panose="030F0702030302020204" pitchFamily="66" charset="0"/>
              </a:rPr>
              <a:t>C.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Sastra</a:t>
            </a:r>
            <a:r>
              <a:rPr lang="en-ID" sz="2800" b="1" dirty="0">
                <a:solidFill>
                  <a:schemeClr val="tx1"/>
                </a:solidFill>
                <a:latin typeface="Comic Sans MS" panose="030F0702030302020204" pitchFamily="66" charset="0"/>
              </a:rPr>
              <a:t> Arab</a:t>
            </a:r>
          </a:p>
          <a:p>
            <a:r>
              <a:rPr lang="en-US" sz="2400" dirty="0" err="1">
                <a:solidFill>
                  <a:schemeClr val="tx1"/>
                </a:solidFill>
                <a:latin typeface="Comic Sans MS" panose="030F0702030302020204" pitchFamily="66" charset="0"/>
              </a:rPr>
              <a:t>Studi</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Sastra</a:t>
            </a:r>
            <a:r>
              <a:rPr lang="en-US" sz="2400" dirty="0">
                <a:solidFill>
                  <a:schemeClr val="tx1"/>
                </a:solidFill>
                <a:latin typeface="Comic Sans MS" panose="030F0702030302020204" pitchFamily="66" charset="0"/>
              </a:rPr>
              <a:t> Islam </a:t>
            </a:r>
            <a:r>
              <a:rPr lang="en-US" sz="2400" dirty="0" err="1">
                <a:solidFill>
                  <a:schemeClr val="tx1"/>
                </a:solidFill>
                <a:latin typeface="Comic Sans MS" panose="030F0702030302020204" pitchFamily="66" charset="0"/>
              </a:rPr>
              <a:t>Kawasan</a:t>
            </a:r>
            <a:r>
              <a:rPr lang="en-US" sz="2400" dirty="0">
                <a:solidFill>
                  <a:schemeClr val="tx1"/>
                </a:solidFill>
                <a:latin typeface="Comic Sans MS" panose="030F0702030302020204" pitchFamily="66" charset="0"/>
              </a:rPr>
              <a:t> </a:t>
            </a:r>
          </a:p>
          <a:p>
            <a:r>
              <a:rPr lang="en-US" sz="2400" dirty="0">
                <a:solidFill>
                  <a:schemeClr val="tx1"/>
                </a:solidFill>
                <a:latin typeface="Comic Sans MS" panose="030F0702030302020204" pitchFamily="66" charset="0"/>
              </a:rPr>
              <a:t>Current Issues on Arabic Literature </a:t>
            </a:r>
          </a:p>
          <a:p>
            <a:pPr marL="0" indent="0">
              <a:buNone/>
            </a:pPr>
            <a:r>
              <a:rPr lang="en-ID" sz="2800" b="1" dirty="0">
                <a:solidFill>
                  <a:schemeClr val="tx1"/>
                </a:solidFill>
                <a:latin typeface="Comic Sans MS" panose="030F0702030302020204" pitchFamily="66" charset="0"/>
              </a:rPr>
              <a:t>D. </a:t>
            </a:r>
            <a:r>
              <a:rPr lang="en-ID" sz="2800" b="1" dirty="0" err="1">
                <a:solidFill>
                  <a:schemeClr val="tx1"/>
                </a:solidFill>
                <a:latin typeface="Comic Sans MS" panose="030F0702030302020204" pitchFamily="66" charset="0"/>
              </a:rPr>
              <a:t>Matakuliah</a:t>
            </a:r>
            <a:r>
              <a:rPr lang="en-ID" sz="2800" b="1" dirty="0">
                <a:solidFill>
                  <a:schemeClr val="tx1"/>
                </a:solidFill>
                <a:latin typeface="Comic Sans MS" panose="030F0702030302020204" pitchFamily="66" charset="0"/>
              </a:rPr>
              <a:t> </a:t>
            </a:r>
            <a:r>
              <a:rPr lang="en-US" sz="2800" dirty="0" err="1">
                <a:solidFill>
                  <a:schemeClr val="tx1"/>
                </a:solidFill>
                <a:latin typeface="Comic Sans MS" panose="030F0702030302020204" pitchFamily="66" charset="0"/>
              </a:rPr>
              <a:t>Sastra</a:t>
            </a:r>
            <a:r>
              <a:rPr lang="en-US" sz="2800" dirty="0">
                <a:solidFill>
                  <a:schemeClr val="tx1"/>
                </a:solidFill>
                <a:latin typeface="Comic Sans MS" panose="030F0702030302020204" pitchFamily="66" charset="0"/>
              </a:rPr>
              <a:t> &amp; </a:t>
            </a:r>
            <a:r>
              <a:rPr lang="en-US" sz="2800" dirty="0" err="1">
                <a:solidFill>
                  <a:schemeClr val="tx1"/>
                </a:solidFill>
                <a:latin typeface="Comic Sans MS" panose="030F0702030302020204" pitchFamily="66" charset="0"/>
              </a:rPr>
              <a:t>Linguistik</a:t>
            </a:r>
            <a:r>
              <a:rPr lang="en-US" sz="2800" dirty="0">
                <a:solidFill>
                  <a:schemeClr val="tx1"/>
                </a:solidFill>
                <a:latin typeface="Comic Sans MS" panose="030F0702030302020204" pitchFamily="66" charset="0"/>
              </a:rPr>
              <a:t> Arab</a:t>
            </a:r>
          </a:p>
          <a:p>
            <a:pPr marL="0" indent="0">
              <a:buNone/>
            </a:pPr>
            <a:r>
              <a:rPr lang="en-US" sz="2400" dirty="0" err="1">
                <a:solidFill>
                  <a:schemeClr val="tx1"/>
                </a:solidFill>
                <a:latin typeface="Comic Sans MS" panose="030F0702030302020204" pitchFamily="66" charset="0"/>
              </a:rPr>
              <a:t>Kajian</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Timur</a:t>
            </a:r>
            <a:r>
              <a:rPr lang="en-US" sz="2400" dirty="0">
                <a:solidFill>
                  <a:schemeClr val="tx1"/>
                </a:solidFill>
                <a:latin typeface="Comic Sans MS" panose="030F0702030302020204" pitchFamily="66" charset="0"/>
              </a:rPr>
              <a:t> Tengah, Al-</a:t>
            </a:r>
            <a:r>
              <a:rPr lang="en-US" sz="2400" dirty="0" err="1">
                <a:solidFill>
                  <a:schemeClr val="tx1"/>
                </a:solidFill>
                <a:latin typeface="Comic Sans MS" panose="030F0702030302020204" pitchFamily="66" charset="0"/>
              </a:rPr>
              <a:t>Balaghah</a:t>
            </a:r>
            <a:r>
              <a:rPr lang="en-US" sz="2400" dirty="0">
                <a:solidFill>
                  <a:schemeClr val="tx1"/>
                </a:solidFill>
                <a:latin typeface="Comic Sans MS" panose="030F0702030302020204" pitchFamily="66" charset="0"/>
              </a:rPr>
              <a:t> </a:t>
            </a:r>
            <a:r>
              <a:rPr lang="en-US" sz="2400" dirty="0" err="1">
                <a:solidFill>
                  <a:schemeClr val="tx1"/>
                </a:solidFill>
                <a:latin typeface="Comic Sans MS" panose="030F0702030302020204" pitchFamily="66" charset="0"/>
              </a:rPr>
              <a:t>wa</a:t>
            </a:r>
            <a:r>
              <a:rPr lang="en-US" sz="2400" dirty="0">
                <a:solidFill>
                  <a:schemeClr val="tx1"/>
                </a:solidFill>
                <a:latin typeface="Comic Sans MS" panose="030F0702030302020204" pitchFamily="66" charset="0"/>
              </a:rPr>
              <a:t> al-</a:t>
            </a:r>
            <a:r>
              <a:rPr lang="en-US" sz="2400" dirty="0" err="1">
                <a:solidFill>
                  <a:schemeClr val="tx1"/>
                </a:solidFill>
                <a:latin typeface="Comic Sans MS" panose="030F0702030302020204" pitchFamily="66" charset="0"/>
              </a:rPr>
              <a:t>Uslubiah</a:t>
            </a:r>
            <a:r>
              <a:rPr lang="en-US" sz="2400" dirty="0">
                <a:solidFill>
                  <a:schemeClr val="tx1"/>
                </a:solidFill>
                <a:latin typeface="Comic Sans MS" panose="030F0702030302020204" pitchFamily="66" charset="0"/>
              </a:rPr>
              <a:t>, Research on Linguistics and Literature, Seminar Proposal, </a:t>
            </a:r>
            <a:r>
              <a:rPr lang="en-US" sz="2400" dirty="0" err="1">
                <a:solidFill>
                  <a:schemeClr val="tx1"/>
                </a:solidFill>
                <a:latin typeface="Comic Sans MS" panose="030F0702030302020204" pitchFamily="66" charset="0"/>
              </a:rPr>
              <a:t>Tesis</a:t>
            </a:r>
            <a:r>
              <a:rPr lang="en-US" sz="2400" dirty="0">
                <a:solidFill>
                  <a:schemeClr val="tx1"/>
                </a:solidFill>
                <a:latin typeface="Comic Sans MS" panose="030F0702030302020204" pitchFamily="66" charset="0"/>
              </a:rPr>
              <a:t>.</a:t>
            </a:r>
            <a:endParaRPr lang="en-ID" sz="2800" b="1"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Total </a:t>
            </a:r>
            <a:r>
              <a:rPr lang="en-ID" sz="2800" b="1" dirty="0" err="1">
                <a:solidFill>
                  <a:schemeClr val="tx1"/>
                </a:solidFill>
                <a:latin typeface="Comic Sans MS" panose="030F0702030302020204" pitchFamily="66" charset="0"/>
              </a:rPr>
              <a:t>sks</a:t>
            </a:r>
            <a:r>
              <a:rPr lang="en-ID" sz="2800" b="1" dirty="0">
                <a:solidFill>
                  <a:schemeClr val="tx1"/>
                </a:solidFill>
                <a:latin typeface="Comic Sans MS" panose="030F0702030302020204" pitchFamily="66" charset="0"/>
              </a:rPr>
              <a:t>		= 34</a:t>
            </a:r>
            <a:endParaRPr lang="en-US"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21858983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2"/>
          <p:cNvGraphicFramePr>
            <a:graphicFrameLocks noGrp="1"/>
          </p:cNvGraphicFramePr>
          <p:nvPr/>
        </p:nvGraphicFramePr>
        <p:xfrm>
          <a:off x="243116" y="387184"/>
          <a:ext cx="11697964" cy="579920"/>
        </p:xfrm>
        <a:graphic>
          <a:graphicData uri="http://schemas.openxmlformats.org/drawingml/2006/table">
            <a:tbl>
              <a:tblPr firstRow="1" bandRow="1">
                <a:tableStyleId>{2D5ABB26-0587-4C30-8999-92F81FD0307C}</a:tableStyleId>
              </a:tblPr>
              <a:tblGrid>
                <a:gridCol w="2078989">
                  <a:extLst>
                    <a:ext uri="{9D8B030D-6E8A-4147-A177-3AD203B41FA5}">
                      <a16:colId xmlns:a16="http://schemas.microsoft.com/office/drawing/2014/main" val="20000"/>
                    </a:ext>
                  </a:extLst>
                </a:gridCol>
                <a:gridCol w="794385">
                  <a:extLst>
                    <a:ext uri="{9D8B030D-6E8A-4147-A177-3AD203B41FA5}">
                      <a16:colId xmlns:a16="http://schemas.microsoft.com/office/drawing/2014/main" val="20001"/>
                    </a:ext>
                  </a:extLst>
                </a:gridCol>
                <a:gridCol w="783589">
                  <a:extLst>
                    <a:ext uri="{9D8B030D-6E8A-4147-A177-3AD203B41FA5}">
                      <a16:colId xmlns:a16="http://schemas.microsoft.com/office/drawing/2014/main" val="20002"/>
                    </a:ext>
                  </a:extLst>
                </a:gridCol>
                <a:gridCol w="772795">
                  <a:extLst>
                    <a:ext uri="{9D8B030D-6E8A-4147-A177-3AD203B41FA5}">
                      <a16:colId xmlns:a16="http://schemas.microsoft.com/office/drawing/2014/main" val="20003"/>
                    </a:ext>
                  </a:extLst>
                </a:gridCol>
                <a:gridCol w="835025">
                  <a:extLst>
                    <a:ext uri="{9D8B030D-6E8A-4147-A177-3AD203B41FA5}">
                      <a16:colId xmlns:a16="http://schemas.microsoft.com/office/drawing/2014/main" val="20004"/>
                    </a:ext>
                  </a:extLst>
                </a:gridCol>
                <a:gridCol w="776604">
                  <a:extLst>
                    <a:ext uri="{9D8B030D-6E8A-4147-A177-3AD203B41FA5}">
                      <a16:colId xmlns:a16="http://schemas.microsoft.com/office/drawing/2014/main" val="20005"/>
                    </a:ext>
                  </a:extLst>
                </a:gridCol>
                <a:gridCol w="784225">
                  <a:extLst>
                    <a:ext uri="{9D8B030D-6E8A-4147-A177-3AD203B41FA5}">
                      <a16:colId xmlns:a16="http://schemas.microsoft.com/office/drawing/2014/main" val="20006"/>
                    </a:ext>
                  </a:extLst>
                </a:gridCol>
                <a:gridCol w="805815">
                  <a:extLst>
                    <a:ext uri="{9D8B030D-6E8A-4147-A177-3AD203B41FA5}">
                      <a16:colId xmlns:a16="http://schemas.microsoft.com/office/drawing/2014/main" val="20007"/>
                    </a:ext>
                  </a:extLst>
                </a:gridCol>
                <a:gridCol w="838200">
                  <a:extLst>
                    <a:ext uri="{9D8B030D-6E8A-4147-A177-3AD203B41FA5}">
                      <a16:colId xmlns:a16="http://schemas.microsoft.com/office/drawing/2014/main" val="20008"/>
                    </a:ext>
                  </a:extLst>
                </a:gridCol>
                <a:gridCol w="765809">
                  <a:extLst>
                    <a:ext uri="{9D8B030D-6E8A-4147-A177-3AD203B41FA5}">
                      <a16:colId xmlns:a16="http://schemas.microsoft.com/office/drawing/2014/main" val="20009"/>
                    </a:ext>
                  </a:extLst>
                </a:gridCol>
                <a:gridCol w="822959">
                  <a:extLst>
                    <a:ext uri="{9D8B030D-6E8A-4147-A177-3AD203B41FA5}">
                      <a16:colId xmlns:a16="http://schemas.microsoft.com/office/drawing/2014/main" val="20010"/>
                    </a:ext>
                  </a:extLst>
                </a:gridCol>
                <a:gridCol w="761365">
                  <a:extLst>
                    <a:ext uri="{9D8B030D-6E8A-4147-A177-3AD203B41FA5}">
                      <a16:colId xmlns:a16="http://schemas.microsoft.com/office/drawing/2014/main" val="20011"/>
                    </a:ext>
                  </a:extLst>
                </a:gridCol>
                <a:gridCol w="878204">
                  <a:extLst>
                    <a:ext uri="{9D8B030D-6E8A-4147-A177-3AD203B41FA5}">
                      <a16:colId xmlns:a16="http://schemas.microsoft.com/office/drawing/2014/main" val="20012"/>
                    </a:ext>
                  </a:extLst>
                </a:gridCol>
              </a:tblGrid>
              <a:tr h="579920">
                <a:tc>
                  <a:txBody>
                    <a:bodyPr/>
                    <a:lstStyle/>
                    <a:p>
                      <a:pPr algn="ctr">
                        <a:lnSpc>
                          <a:spcPct val="100000"/>
                        </a:lnSpc>
                        <a:spcBef>
                          <a:spcPts val="1355"/>
                        </a:spcBef>
                      </a:pPr>
                      <a:r>
                        <a:rPr sz="1400" b="1" spc="-15" dirty="0">
                          <a:solidFill>
                            <a:srgbClr val="252525"/>
                          </a:solidFill>
                          <a:latin typeface="Segoe UI"/>
                          <a:cs typeface="Segoe UI"/>
                        </a:rPr>
                        <a:t>Filsafat</a:t>
                      </a:r>
                      <a:endParaRPr sz="1400">
                        <a:latin typeface="Segoe UI"/>
                        <a:cs typeface="Segoe UI"/>
                      </a:endParaRPr>
                    </a:p>
                  </a:txBody>
                  <a:tcPr marL="0" marR="0" marT="172085" marB="0">
                    <a:lnR w="12700">
                      <a:solidFill>
                        <a:srgbClr val="FFFFFF"/>
                      </a:solidFill>
                      <a:prstDash val="solid"/>
                    </a:lnR>
                    <a:solidFill>
                      <a:srgbClr val="BCE2FF"/>
                    </a:solidFill>
                  </a:tcPr>
                </a:tc>
                <a:tc>
                  <a:txBody>
                    <a:bodyPr/>
                    <a:lstStyle/>
                    <a:p>
                      <a:pPr>
                        <a:lnSpc>
                          <a:spcPct val="100000"/>
                        </a:lnSpc>
                        <a:spcBef>
                          <a:spcPts val="5"/>
                        </a:spcBef>
                      </a:pPr>
                      <a:endParaRPr sz="1450">
                        <a:latin typeface="Times New Roman"/>
                        <a:cs typeface="Times New Roman"/>
                      </a:endParaRPr>
                    </a:p>
                    <a:p>
                      <a:pPr marL="92075">
                        <a:lnSpc>
                          <a:spcPct val="100000"/>
                        </a:lnSpc>
                      </a:pPr>
                      <a:r>
                        <a:rPr sz="900" dirty="0">
                          <a:solidFill>
                            <a:srgbClr val="252525"/>
                          </a:solidFill>
                          <a:latin typeface="Segoe UI"/>
                          <a:cs typeface="Segoe UI"/>
                        </a:rPr>
                        <a:t>Filsafat</a:t>
                      </a:r>
                      <a:r>
                        <a:rPr sz="900" spc="-45" dirty="0">
                          <a:solidFill>
                            <a:srgbClr val="252525"/>
                          </a:solidFill>
                          <a:latin typeface="Segoe UI"/>
                          <a:cs typeface="Segoe UI"/>
                        </a:rPr>
                        <a:t> </a:t>
                      </a:r>
                      <a:r>
                        <a:rPr sz="900" dirty="0">
                          <a:solidFill>
                            <a:srgbClr val="252525"/>
                          </a:solidFill>
                          <a:latin typeface="Segoe UI"/>
                          <a:cs typeface="Segoe UI"/>
                        </a:rPr>
                        <a:t>Ilmu</a:t>
                      </a:r>
                      <a:endParaRPr sz="900">
                        <a:latin typeface="Segoe UI"/>
                        <a:cs typeface="Segoe UI"/>
                      </a:endParaRPr>
                    </a:p>
                  </a:txBody>
                  <a:tcPr marL="0" marR="0" marT="635" marB="0">
                    <a:lnL w="12700">
                      <a:solidFill>
                        <a:srgbClr val="FFFFFF"/>
                      </a:solidFill>
                      <a:prstDash val="solid"/>
                    </a:lnL>
                    <a:lnR w="12700">
                      <a:solidFill>
                        <a:srgbClr val="FFFFFF"/>
                      </a:solidFill>
                      <a:prstDash val="solid"/>
                    </a:lnR>
                    <a:solidFill>
                      <a:srgbClr val="BCE2FF"/>
                    </a:solidFill>
                  </a:tcPr>
                </a:tc>
                <a:tc>
                  <a:txBody>
                    <a:bodyPr/>
                    <a:lstStyle/>
                    <a:p>
                      <a:pPr>
                        <a:lnSpc>
                          <a:spcPct val="100000"/>
                        </a:lnSpc>
                        <a:spcBef>
                          <a:spcPts val="40"/>
                        </a:spcBef>
                      </a:pPr>
                      <a:endParaRPr sz="950">
                        <a:latin typeface="Times New Roman"/>
                        <a:cs typeface="Times New Roman"/>
                      </a:endParaRPr>
                    </a:p>
                    <a:p>
                      <a:pPr marL="254000" marR="94615" indent="-149860">
                        <a:lnSpc>
                          <a:spcPct val="100000"/>
                        </a:lnSpc>
                      </a:pPr>
                      <a:r>
                        <a:rPr sz="900" spc="-10" dirty="0">
                          <a:solidFill>
                            <a:srgbClr val="252525"/>
                          </a:solidFill>
                          <a:latin typeface="Segoe UI"/>
                          <a:cs typeface="Segoe UI"/>
                        </a:rPr>
                        <a:t>P</a:t>
                      </a:r>
                      <a:r>
                        <a:rPr sz="900" dirty="0">
                          <a:solidFill>
                            <a:srgbClr val="252525"/>
                          </a:solidFill>
                          <a:latin typeface="Segoe UI"/>
                          <a:cs typeface="Segoe UI"/>
                        </a:rPr>
                        <a:t>e</a:t>
                      </a:r>
                      <a:r>
                        <a:rPr sz="900" spc="10" dirty="0">
                          <a:solidFill>
                            <a:srgbClr val="252525"/>
                          </a:solidFill>
                          <a:latin typeface="Segoe UI"/>
                          <a:cs typeface="Segoe UI"/>
                        </a:rPr>
                        <a:t>n</a:t>
                      </a:r>
                      <a:r>
                        <a:rPr sz="900" spc="-10" dirty="0">
                          <a:solidFill>
                            <a:srgbClr val="252525"/>
                          </a:solidFill>
                          <a:latin typeface="Segoe UI"/>
                          <a:cs typeface="Segoe UI"/>
                        </a:rPr>
                        <a:t>d</a:t>
                      </a:r>
                      <a:r>
                        <a:rPr sz="900" dirty="0">
                          <a:solidFill>
                            <a:srgbClr val="252525"/>
                          </a:solidFill>
                          <a:latin typeface="Segoe UI"/>
                          <a:cs typeface="Segoe UI"/>
                        </a:rPr>
                        <a:t>.</a:t>
                      </a:r>
                      <a:r>
                        <a:rPr sz="900" spc="-10" dirty="0">
                          <a:solidFill>
                            <a:srgbClr val="252525"/>
                          </a:solidFill>
                          <a:latin typeface="Segoe UI"/>
                          <a:cs typeface="Segoe UI"/>
                        </a:rPr>
                        <a:t> </a:t>
                      </a:r>
                      <a:r>
                        <a:rPr sz="900" spc="-5" dirty="0">
                          <a:solidFill>
                            <a:srgbClr val="252525"/>
                          </a:solidFill>
                          <a:latin typeface="Segoe UI"/>
                          <a:cs typeface="Segoe UI"/>
                        </a:rPr>
                        <a:t>S</a:t>
                      </a:r>
                      <a:r>
                        <a:rPr sz="900" dirty="0">
                          <a:solidFill>
                            <a:srgbClr val="252525"/>
                          </a:solidFill>
                          <a:latin typeface="Segoe UI"/>
                          <a:cs typeface="Segoe UI"/>
                        </a:rPr>
                        <a:t>t</a:t>
                      </a:r>
                      <a:r>
                        <a:rPr sz="900" spc="10" dirty="0">
                          <a:solidFill>
                            <a:srgbClr val="252525"/>
                          </a:solidFill>
                          <a:latin typeface="Segoe UI"/>
                          <a:cs typeface="Segoe UI"/>
                        </a:rPr>
                        <a:t>u</a:t>
                      </a:r>
                      <a:r>
                        <a:rPr sz="900" spc="-10" dirty="0">
                          <a:solidFill>
                            <a:srgbClr val="252525"/>
                          </a:solidFill>
                          <a:latin typeface="Segoe UI"/>
                          <a:cs typeface="Segoe UI"/>
                        </a:rPr>
                        <a:t>d</a:t>
                      </a:r>
                      <a:r>
                        <a:rPr sz="900" dirty="0">
                          <a:solidFill>
                            <a:srgbClr val="252525"/>
                          </a:solidFill>
                          <a:latin typeface="Segoe UI"/>
                          <a:cs typeface="Segoe UI"/>
                        </a:rPr>
                        <a:t>i  </a:t>
                      </a:r>
                      <a:r>
                        <a:rPr sz="900" spc="-5" dirty="0">
                          <a:solidFill>
                            <a:srgbClr val="252525"/>
                          </a:solidFill>
                          <a:latin typeface="Segoe UI"/>
                          <a:cs typeface="Segoe UI"/>
                        </a:rPr>
                        <a:t>ISlam</a:t>
                      </a:r>
                      <a:endParaRPr sz="900">
                        <a:latin typeface="Segoe UI"/>
                        <a:cs typeface="Segoe UI"/>
                      </a:endParaRPr>
                    </a:p>
                  </a:txBody>
                  <a:tcPr marL="0" marR="0" marT="5080" marB="0">
                    <a:lnL w="12700">
                      <a:solidFill>
                        <a:srgbClr val="FFFFFF"/>
                      </a:solidFill>
                      <a:prstDash val="solid"/>
                    </a:lnL>
                    <a:lnR w="12700">
                      <a:solidFill>
                        <a:srgbClr val="FFFFFF"/>
                      </a:solidFill>
                      <a:prstDash val="solid"/>
                    </a:lnR>
                    <a:solidFill>
                      <a:srgbClr val="BCE2FF"/>
                    </a:solidFill>
                  </a:tcPr>
                </a:tc>
                <a:tc>
                  <a:txBody>
                    <a:bodyPr/>
                    <a:lstStyle/>
                    <a:p>
                      <a:pPr>
                        <a:lnSpc>
                          <a:spcPct val="100000"/>
                        </a:lnSpc>
                        <a:spcBef>
                          <a:spcPts val="40"/>
                        </a:spcBef>
                      </a:pPr>
                      <a:endParaRPr sz="950">
                        <a:latin typeface="Times New Roman"/>
                        <a:cs typeface="Times New Roman"/>
                      </a:endParaRPr>
                    </a:p>
                    <a:p>
                      <a:pPr marL="138430" marR="120014" indent="-12700">
                        <a:lnSpc>
                          <a:spcPct val="100000"/>
                        </a:lnSpc>
                      </a:pPr>
                      <a:r>
                        <a:rPr sz="900" spc="-5" dirty="0">
                          <a:solidFill>
                            <a:srgbClr val="252525"/>
                          </a:solidFill>
                          <a:latin typeface="Segoe UI"/>
                          <a:cs typeface="Segoe UI"/>
                        </a:rPr>
                        <a:t>S</a:t>
                      </a:r>
                      <a:r>
                        <a:rPr sz="900" dirty="0">
                          <a:solidFill>
                            <a:srgbClr val="252525"/>
                          </a:solidFill>
                          <a:latin typeface="Segoe UI"/>
                          <a:cs typeface="Segoe UI"/>
                        </a:rPr>
                        <a:t>t</a:t>
                      </a:r>
                      <a:r>
                        <a:rPr sz="900" spc="10" dirty="0">
                          <a:solidFill>
                            <a:srgbClr val="252525"/>
                          </a:solidFill>
                          <a:latin typeface="Segoe UI"/>
                          <a:cs typeface="Segoe UI"/>
                        </a:rPr>
                        <a:t>u</a:t>
                      </a:r>
                      <a:r>
                        <a:rPr sz="900" spc="-10" dirty="0">
                          <a:solidFill>
                            <a:srgbClr val="252525"/>
                          </a:solidFill>
                          <a:latin typeface="Segoe UI"/>
                          <a:cs typeface="Segoe UI"/>
                        </a:rPr>
                        <a:t>d</a:t>
                      </a:r>
                      <a:r>
                        <a:rPr sz="900" dirty="0">
                          <a:solidFill>
                            <a:srgbClr val="252525"/>
                          </a:solidFill>
                          <a:latin typeface="Segoe UI"/>
                          <a:cs typeface="Segoe UI"/>
                        </a:rPr>
                        <a:t>i</a:t>
                      </a:r>
                      <a:r>
                        <a:rPr sz="900" spc="-35" dirty="0">
                          <a:solidFill>
                            <a:srgbClr val="252525"/>
                          </a:solidFill>
                          <a:latin typeface="Segoe UI"/>
                          <a:cs typeface="Segoe UI"/>
                        </a:rPr>
                        <a:t> </a:t>
                      </a:r>
                      <a:r>
                        <a:rPr sz="900" dirty="0">
                          <a:solidFill>
                            <a:srgbClr val="252525"/>
                          </a:solidFill>
                          <a:latin typeface="Segoe UI"/>
                          <a:cs typeface="Segoe UI"/>
                        </a:rPr>
                        <a:t>Te</a:t>
                      </a:r>
                      <a:r>
                        <a:rPr sz="900" spc="-5" dirty="0">
                          <a:solidFill>
                            <a:srgbClr val="252525"/>
                          </a:solidFill>
                          <a:latin typeface="Segoe UI"/>
                          <a:cs typeface="Segoe UI"/>
                        </a:rPr>
                        <a:t>ks  </a:t>
                      </a:r>
                      <a:r>
                        <a:rPr sz="900" spc="5" dirty="0">
                          <a:solidFill>
                            <a:srgbClr val="252525"/>
                          </a:solidFill>
                          <a:latin typeface="Segoe UI"/>
                          <a:cs typeface="Segoe UI"/>
                        </a:rPr>
                        <a:t>&amp;</a:t>
                      </a:r>
                      <a:r>
                        <a:rPr sz="900" spc="-35" dirty="0">
                          <a:solidFill>
                            <a:srgbClr val="252525"/>
                          </a:solidFill>
                          <a:latin typeface="Segoe UI"/>
                          <a:cs typeface="Segoe UI"/>
                        </a:rPr>
                        <a:t> </a:t>
                      </a:r>
                      <a:r>
                        <a:rPr sz="900" spc="-5" dirty="0">
                          <a:solidFill>
                            <a:srgbClr val="252525"/>
                          </a:solidFill>
                          <a:latin typeface="Segoe UI"/>
                          <a:cs typeface="Segoe UI"/>
                        </a:rPr>
                        <a:t>Filologi</a:t>
                      </a:r>
                      <a:endParaRPr sz="900">
                        <a:latin typeface="Segoe UI"/>
                        <a:cs typeface="Segoe UI"/>
                      </a:endParaRPr>
                    </a:p>
                  </a:txBody>
                  <a:tcPr marL="0" marR="0" marT="5080" marB="0">
                    <a:lnL w="12700">
                      <a:solidFill>
                        <a:srgbClr val="FFFFFF"/>
                      </a:solidFill>
                      <a:prstDash val="solid"/>
                    </a:lnL>
                    <a:lnR w="12700">
                      <a:solidFill>
                        <a:srgbClr val="FFFFFF"/>
                      </a:solidFill>
                      <a:prstDash val="solid"/>
                    </a:lnR>
                    <a:solidFill>
                      <a:srgbClr val="BCE2FF"/>
                    </a:solidFill>
                  </a:tcPr>
                </a:tc>
                <a:tc>
                  <a:txBody>
                    <a:bodyPr/>
                    <a:lstStyle/>
                    <a:p>
                      <a:pPr marL="113664" marR="109220" indent="-2540" algn="ctr">
                        <a:lnSpc>
                          <a:spcPct val="100000"/>
                        </a:lnSpc>
                        <a:spcBef>
                          <a:spcPts val="595"/>
                        </a:spcBef>
                      </a:pPr>
                      <a:r>
                        <a:rPr sz="900" spc="-5" dirty="0">
                          <a:solidFill>
                            <a:srgbClr val="252525"/>
                          </a:solidFill>
                          <a:latin typeface="Segoe UI"/>
                          <a:cs typeface="Segoe UI"/>
                        </a:rPr>
                        <a:t>S</a:t>
                      </a:r>
                      <a:r>
                        <a:rPr sz="900" dirty="0">
                          <a:solidFill>
                            <a:srgbClr val="252525"/>
                          </a:solidFill>
                          <a:latin typeface="Segoe UI"/>
                          <a:cs typeface="Segoe UI"/>
                        </a:rPr>
                        <a:t>e</a:t>
                      </a:r>
                      <a:r>
                        <a:rPr sz="900" spc="5" dirty="0">
                          <a:solidFill>
                            <a:srgbClr val="252525"/>
                          </a:solidFill>
                          <a:latin typeface="Segoe UI"/>
                          <a:cs typeface="Segoe UI"/>
                        </a:rPr>
                        <a:t>m</a:t>
                      </a:r>
                      <a:r>
                        <a:rPr sz="900" spc="-10" dirty="0">
                          <a:solidFill>
                            <a:srgbClr val="252525"/>
                          </a:solidFill>
                          <a:latin typeface="Segoe UI"/>
                          <a:cs typeface="Segoe UI"/>
                        </a:rPr>
                        <a:t>a</a:t>
                      </a:r>
                      <a:r>
                        <a:rPr sz="900" spc="10" dirty="0">
                          <a:solidFill>
                            <a:srgbClr val="252525"/>
                          </a:solidFill>
                          <a:latin typeface="Segoe UI"/>
                          <a:cs typeface="Segoe UI"/>
                        </a:rPr>
                        <a:t>n</a:t>
                      </a:r>
                      <a:r>
                        <a:rPr sz="900" dirty="0">
                          <a:solidFill>
                            <a:srgbClr val="252525"/>
                          </a:solidFill>
                          <a:latin typeface="Segoe UI"/>
                          <a:cs typeface="Segoe UI"/>
                        </a:rPr>
                        <a:t>t</a:t>
                      </a:r>
                      <a:r>
                        <a:rPr sz="900" spc="-5" dirty="0">
                          <a:solidFill>
                            <a:srgbClr val="252525"/>
                          </a:solidFill>
                          <a:latin typeface="Segoe UI"/>
                          <a:cs typeface="Segoe UI"/>
                        </a:rPr>
                        <a:t>i</a:t>
                      </a:r>
                      <a:r>
                        <a:rPr sz="900" dirty="0">
                          <a:solidFill>
                            <a:srgbClr val="252525"/>
                          </a:solidFill>
                          <a:latin typeface="Segoe UI"/>
                          <a:cs typeface="Segoe UI"/>
                        </a:rPr>
                        <a:t>k</a:t>
                      </a:r>
                      <a:r>
                        <a:rPr sz="900" spc="-50" dirty="0">
                          <a:solidFill>
                            <a:srgbClr val="252525"/>
                          </a:solidFill>
                          <a:latin typeface="Segoe UI"/>
                          <a:cs typeface="Segoe UI"/>
                        </a:rPr>
                        <a:t> </a:t>
                      </a:r>
                      <a:r>
                        <a:rPr sz="900" dirty="0">
                          <a:solidFill>
                            <a:srgbClr val="252525"/>
                          </a:solidFill>
                          <a:latin typeface="Segoe UI"/>
                          <a:cs typeface="Segoe UI"/>
                        </a:rPr>
                        <a:t>&amp;  Le</a:t>
                      </a:r>
                      <a:r>
                        <a:rPr sz="900" spc="-5" dirty="0">
                          <a:solidFill>
                            <a:srgbClr val="252525"/>
                          </a:solidFill>
                          <a:latin typeface="Segoe UI"/>
                          <a:cs typeface="Segoe UI"/>
                        </a:rPr>
                        <a:t>ksiko</a:t>
                      </a:r>
                      <a:r>
                        <a:rPr sz="900" spc="-10" dirty="0">
                          <a:solidFill>
                            <a:srgbClr val="252525"/>
                          </a:solidFill>
                          <a:latin typeface="Segoe UI"/>
                          <a:cs typeface="Segoe UI"/>
                        </a:rPr>
                        <a:t>gra</a:t>
                      </a:r>
                      <a:r>
                        <a:rPr sz="900" dirty="0">
                          <a:solidFill>
                            <a:srgbClr val="252525"/>
                          </a:solidFill>
                          <a:latin typeface="Segoe UI"/>
                          <a:cs typeface="Segoe UI"/>
                        </a:rPr>
                        <a:t>fi  Arab</a:t>
                      </a:r>
                      <a:endParaRPr sz="900">
                        <a:latin typeface="Segoe UI"/>
                        <a:cs typeface="Segoe UI"/>
                      </a:endParaRPr>
                    </a:p>
                  </a:txBody>
                  <a:tcPr marL="0" marR="0" marT="75565" marB="0">
                    <a:lnL w="12700">
                      <a:solidFill>
                        <a:srgbClr val="FFFFFF"/>
                      </a:solidFill>
                      <a:prstDash val="solid"/>
                    </a:lnL>
                    <a:lnR w="12700">
                      <a:solidFill>
                        <a:srgbClr val="FFFFFF"/>
                      </a:solidFill>
                      <a:prstDash val="solid"/>
                    </a:lnR>
                    <a:solidFill>
                      <a:srgbClr val="BCE2FF"/>
                    </a:solidFill>
                  </a:tcPr>
                </a:tc>
                <a:tc>
                  <a:txBody>
                    <a:bodyPr/>
                    <a:lstStyle/>
                    <a:p>
                      <a:pPr>
                        <a:lnSpc>
                          <a:spcPct val="100000"/>
                        </a:lnSpc>
                        <a:spcBef>
                          <a:spcPts val="30"/>
                        </a:spcBef>
                      </a:pPr>
                      <a:endParaRPr sz="1100">
                        <a:latin typeface="Times New Roman"/>
                        <a:cs typeface="Times New Roman"/>
                      </a:endParaRPr>
                    </a:p>
                    <a:p>
                      <a:pPr marL="226060" marR="99060" indent="-109855">
                        <a:lnSpc>
                          <a:spcPct val="100000"/>
                        </a:lnSpc>
                      </a:pPr>
                      <a:r>
                        <a:rPr sz="800" spc="-10" dirty="0">
                          <a:solidFill>
                            <a:srgbClr val="252525"/>
                          </a:solidFill>
                          <a:latin typeface="Segoe UI"/>
                          <a:cs typeface="Segoe UI"/>
                        </a:rPr>
                        <a:t>Kajian Timur </a:t>
                      </a:r>
                      <a:r>
                        <a:rPr sz="800" spc="-204" dirty="0">
                          <a:solidFill>
                            <a:srgbClr val="252525"/>
                          </a:solidFill>
                          <a:latin typeface="Segoe UI"/>
                          <a:cs typeface="Segoe UI"/>
                        </a:rPr>
                        <a:t> </a:t>
                      </a:r>
                      <a:r>
                        <a:rPr sz="800" spc="-10" dirty="0">
                          <a:solidFill>
                            <a:srgbClr val="252525"/>
                          </a:solidFill>
                          <a:latin typeface="Segoe UI"/>
                          <a:cs typeface="Segoe UI"/>
                        </a:rPr>
                        <a:t>Tengah</a:t>
                      </a:r>
                      <a:endParaRPr sz="800">
                        <a:latin typeface="Segoe UI"/>
                        <a:cs typeface="Segoe UI"/>
                      </a:endParaRPr>
                    </a:p>
                  </a:txBody>
                  <a:tcPr marL="0" marR="0" marT="3810" marB="0">
                    <a:lnL w="12700">
                      <a:solidFill>
                        <a:srgbClr val="FFFFFF"/>
                      </a:solidFill>
                      <a:prstDash val="solid"/>
                    </a:lnL>
                    <a:lnR w="12700">
                      <a:solidFill>
                        <a:srgbClr val="FFFFFF"/>
                      </a:solidFill>
                      <a:prstDash val="solid"/>
                    </a:lnR>
                    <a:solidFill>
                      <a:srgbClr val="BCE2FF"/>
                    </a:solidFill>
                  </a:tcPr>
                </a:tc>
                <a:tc>
                  <a:txBody>
                    <a:bodyPr/>
                    <a:lstStyle/>
                    <a:p>
                      <a:pPr marL="184785" marR="172720" indent="-3175" algn="ctr">
                        <a:lnSpc>
                          <a:spcPct val="100000"/>
                        </a:lnSpc>
                        <a:spcBef>
                          <a:spcPts val="335"/>
                        </a:spcBef>
                      </a:pPr>
                      <a:r>
                        <a:rPr sz="800" spc="-15" dirty="0">
                          <a:solidFill>
                            <a:srgbClr val="252525"/>
                          </a:solidFill>
                          <a:latin typeface="Segoe UI"/>
                          <a:cs typeface="Segoe UI"/>
                        </a:rPr>
                        <a:t>Current </a:t>
                      </a:r>
                      <a:r>
                        <a:rPr sz="800" spc="-10" dirty="0">
                          <a:solidFill>
                            <a:srgbClr val="252525"/>
                          </a:solidFill>
                          <a:latin typeface="Segoe UI"/>
                          <a:cs typeface="Segoe UI"/>
                        </a:rPr>
                        <a:t> </a:t>
                      </a:r>
                      <a:r>
                        <a:rPr sz="800" dirty="0">
                          <a:solidFill>
                            <a:srgbClr val="252525"/>
                          </a:solidFill>
                          <a:latin typeface="Segoe UI"/>
                          <a:cs typeface="Segoe UI"/>
                        </a:rPr>
                        <a:t>I</a:t>
                      </a:r>
                      <a:r>
                        <a:rPr sz="800" spc="-5" dirty="0">
                          <a:solidFill>
                            <a:srgbClr val="252525"/>
                          </a:solidFill>
                          <a:latin typeface="Segoe UI"/>
                          <a:cs typeface="Segoe UI"/>
                        </a:rPr>
                        <a:t>ss</a:t>
                      </a:r>
                      <a:r>
                        <a:rPr sz="800" spc="5" dirty="0">
                          <a:solidFill>
                            <a:srgbClr val="252525"/>
                          </a:solidFill>
                          <a:latin typeface="Segoe UI"/>
                          <a:cs typeface="Segoe UI"/>
                        </a:rPr>
                        <a:t>u</a:t>
                      </a:r>
                      <a:r>
                        <a:rPr sz="800" spc="-10" dirty="0">
                          <a:solidFill>
                            <a:srgbClr val="252525"/>
                          </a:solidFill>
                          <a:latin typeface="Segoe UI"/>
                          <a:cs typeface="Segoe UI"/>
                        </a:rPr>
                        <a:t>e</a:t>
                      </a:r>
                      <a:r>
                        <a:rPr sz="800" dirty="0">
                          <a:solidFill>
                            <a:srgbClr val="252525"/>
                          </a:solidFill>
                          <a:latin typeface="Segoe UI"/>
                          <a:cs typeface="Segoe UI"/>
                        </a:rPr>
                        <a:t>s</a:t>
                      </a:r>
                      <a:r>
                        <a:rPr sz="800" spc="-5" dirty="0">
                          <a:solidFill>
                            <a:srgbClr val="252525"/>
                          </a:solidFill>
                          <a:latin typeface="Segoe UI"/>
                          <a:cs typeface="Segoe UI"/>
                        </a:rPr>
                        <a:t> </a:t>
                      </a:r>
                      <a:r>
                        <a:rPr sz="800" spc="-10" dirty="0">
                          <a:solidFill>
                            <a:srgbClr val="252525"/>
                          </a:solidFill>
                          <a:latin typeface="Segoe UI"/>
                          <a:cs typeface="Segoe UI"/>
                        </a:rPr>
                        <a:t>o</a:t>
                      </a:r>
                      <a:r>
                        <a:rPr sz="800" dirty="0">
                          <a:solidFill>
                            <a:srgbClr val="252525"/>
                          </a:solidFill>
                          <a:latin typeface="Segoe UI"/>
                          <a:cs typeface="Segoe UI"/>
                        </a:rPr>
                        <a:t>n  </a:t>
                      </a:r>
                      <a:r>
                        <a:rPr sz="800" spc="-15" dirty="0">
                          <a:solidFill>
                            <a:srgbClr val="252525"/>
                          </a:solidFill>
                          <a:latin typeface="Segoe UI"/>
                          <a:cs typeface="Segoe UI"/>
                        </a:rPr>
                        <a:t>Arabic </a:t>
                      </a:r>
                      <a:r>
                        <a:rPr sz="800" spc="-10" dirty="0">
                          <a:solidFill>
                            <a:srgbClr val="252525"/>
                          </a:solidFill>
                          <a:latin typeface="Segoe UI"/>
                          <a:cs typeface="Segoe UI"/>
                        </a:rPr>
                        <a:t> </a:t>
                      </a:r>
                      <a:r>
                        <a:rPr sz="800" spc="10" dirty="0">
                          <a:solidFill>
                            <a:srgbClr val="252525"/>
                          </a:solidFill>
                          <a:latin typeface="Segoe UI"/>
                          <a:cs typeface="Segoe UI"/>
                        </a:rPr>
                        <a:t>L</a:t>
                      </a:r>
                      <a:r>
                        <a:rPr sz="800" spc="-5" dirty="0">
                          <a:solidFill>
                            <a:srgbClr val="252525"/>
                          </a:solidFill>
                          <a:latin typeface="Segoe UI"/>
                          <a:cs typeface="Segoe UI"/>
                        </a:rPr>
                        <a:t>i</a:t>
                      </a:r>
                      <a:r>
                        <a:rPr sz="800" spc="5" dirty="0">
                          <a:solidFill>
                            <a:srgbClr val="252525"/>
                          </a:solidFill>
                          <a:latin typeface="Segoe UI"/>
                          <a:cs typeface="Segoe UI"/>
                        </a:rPr>
                        <a:t>n</a:t>
                      </a:r>
                      <a:r>
                        <a:rPr sz="800" spc="-15" dirty="0">
                          <a:solidFill>
                            <a:srgbClr val="252525"/>
                          </a:solidFill>
                          <a:latin typeface="Segoe UI"/>
                          <a:cs typeface="Segoe UI"/>
                        </a:rPr>
                        <a:t>g</a:t>
                      </a:r>
                      <a:r>
                        <a:rPr sz="800" spc="5" dirty="0">
                          <a:solidFill>
                            <a:srgbClr val="252525"/>
                          </a:solidFill>
                          <a:latin typeface="Segoe UI"/>
                          <a:cs typeface="Segoe UI"/>
                        </a:rPr>
                        <a:t>u</a:t>
                      </a:r>
                      <a:r>
                        <a:rPr sz="800" spc="-5" dirty="0">
                          <a:solidFill>
                            <a:srgbClr val="252525"/>
                          </a:solidFill>
                          <a:latin typeface="Segoe UI"/>
                          <a:cs typeface="Segoe UI"/>
                        </a:rPr>
                        <a:t>istic</a:t>
                      </a:r>
                      <a:endParaRPr sz="800">
                        <a:latin typeface="Segoe UI"/>
                        <a:cs typeface="Segoe UI"/>
                      </a:endParaRPr>
                    </a:p>
                  </a:txBody>
                  <a:tcPr marL="0" marR="0" marT="42545" marB="0">
                    <a:lnL w="12700">
                      <a:solidFill>
                        <a:srgbClr val="FFFFFF"/>
                      </a:solidFill>
                      <a:prstDash val="solid"/>
                    </a:lnL>
                    <a:lnR w="12700">
                      <a:solidFill>
                        <a:srgbClr val="FFFFFF"/>
                      </a:solidFill>
                      <a:prstDash val="solid"/>
                    </a:lnR>
                    <a:solidFill>
                      <a:srgbClr val="BCE2FF"/>
                    </a:solidFill>
                  </a:tcPr>
                </a:tc>
                <a:tc>
                  <a:txBody>
                    <a:bodyPr/>
                    <a:lstStyle/>
                    <a:p>
                      <a:pPr marL="193675" marR="183515" indent="-635" algn="ctr">
                        <a:lnSpc>
                          <a:spcPct val="100000"/>
                        </a:lnSpc>
                        <a:spcBef>
                          <a:spcPts val="335"/>
                        </a:spcBef>
                      </a:pPr>
                      <a:r>
                        <a:rPr sz="800" spc="-15" dirty="0">
                          <a:solidFill>
                            <a:srgbClr val="252525"/>
                          </a:solidFill>
                          <a:latin typeface="Segoe UI"/>
                          <a:cs typeface="Segoe UI"/>
                        </a:rPr>
                        <a:t>Current </a:t>
                      </a:r>
                      <a:r>
                        <a:rPr sz="800" spc="-10" dirty="0">
                          <a:solidFill>
                            <a:srgbClr val="252525"/>
                          </a:solidFill>
                          <a:latin typeface="Segoe UI"/>
                          <a:cs typeface="Segoe UI"/>
                        </a:rPr>
                        <a:t> </a:t>
                      </a:r>
                      <a:r>
                        <a:rPr sz="800" dirty="0">
                          <a:solidFill>
                            <a:srgbClr val="252525"/>
                          </a:solidFill>
                          <a:latin typeface="Segoe UI"/>
                          <a:cs typeface="Segoe UI"/>
                        </a:rPr>
                        <a:t>I</a:t>
                      </a:r>
                      <a:r>
                        <a:rPr sz="800" spc="-5" dirty="0">
                          <a:solidFill>
                            <a:srgbClr val="252525"/>
                          </a:solidFill>
                          <a:latin typeface="Segoe UI"/>
                          <a:cs typeface="Segoe UI"/>
                        </a:rPr>
                        <a:t>ss</a:t>
                      </a:r>
                      <a:r>
                        <a:rPr sz="800" spc="5" dirty="0">
                          <a:solidFill>
                            <a:srgbClr val="252525"/>
                          </a:solidFill>
                          <a:latin typeface="Segoe UI"/>
                          <a:cs typeface="Segoe UI"/>
                        </a:rPr>
                        <a:t>u</a:t>
                      </a:r>
                      <a:r>
                        <a:rPr sz="800" spc="-10" dirty="0">
                          <a:solidFill>
                            <a:srgbClr val="252525"/>
                          </a:solidFill>
                          <a:latin typeface="Segoe UI"/>
                          <a:cs typeface="Segoe UI"/>
                        </a:rPr>
                        <a:t>e</a:t>
                      </a:r>
                      <a:r>
                        <a:rPr sz="800" dirty="0">
                          <a:solidFill>
                            <a:srgbClr val="252525"/>
                          </a:solidFill>
                          <a:latin typeface="Segoe UI"/>
                          <a:cs typeface="Segoe UI"/>
                        </a:rPr>
                        <a:t>s</a:t>
                      </a:r>
                      <a:r>
                        <a:rPr sz="800" spc="-5" dirty="0">
                          <a:solidFill>
                            <a:srgbClr val="252525"/>
                          </a:solidFill>
                          <a:latin typeface="Segoe UI"/>
                          <a:cs typeface="Segoe UI"/>
                        </a:rPr>
                        <a:t> </a:t>
                      </a:r>
                      <a:r>
                        <a:rPr sz="800" spc="-10" dirty="0">
                          <a:solidFill>
                            <a:srgbClr val="252525"/>
                          </a:solidFill>
                          <a:latin typeface="Segoe UI"/>
                          <a:cs typeface="Segoe UI"/>
                        </a:rPr>
                        <a:t>o</a:t>
                      </a:r>
                      <a:r>
                        <a:rPr sz="800" dirty="0">
                          <a:solidFill>
                            <a:srgbClr val="252525"/>
                          </a:solidFill>
                          <a:latin typeface="Segoe UI"/>
                          <a:cs typeface="Segoe UI"/>
                        </a:rPr>
                        <a:t>n  </a:t>
                      </a:r>
                      <a:r>
                        <a:rPr sz="800" spc="-15" dirty="0">
                          <a:solidFill>
                            <a:srgbClr val="252525"/>
                          </a:solidFill>
                          <a:latin typeface="Segoe UI"/>
                          <a:cs typeface="Segoe UI"/>
                        </a:rPr>
                        <a:t>Arabic </a:t>
                      </a:r>
                      <a:r>
                        <a:rPr sz="800" spc="-10" dirty="0">
                          <a:solidFill>
                            <a:srgbClr val="252525"/>
                          </a:solidFill>
                          <a:latin typeface="Segoe UI"/>
                          <a:cs typeface="Segoe UI"/>
                        </a:rPr>
                        <a:t> </a:t>
                      </a:r>
                      <a:r>
                        <a:rPr sz="800" spc="10" dirty="0">
                          <a:solidFill>
                            <a:srgbClr val="252525"/>
                          </a:solidFill>
                          <a:latin typeface="Segoe UI"/>
                          <a:cs typeface="Segoe UI"/>
                        </a:rPr>
                        <a:t>L</a:t>
                      </a:r>
                      <a:r>
                        <a:rPr sz="800" spc="-5" dirty="0">
                          <a:solidFill>
                            <a:srgbClr val="252525"/>
                          </a:solidFill>
                          <a:latin typeface="Segoe UI"/>
                          <a:cs typeface="Segoe UI"/>
                        </a:rPr>
                        <a:t>it</a:t>
                      </a:r>
                      <a:r>
                        <a:rPr sz="800" spc="-10" dirty="0">
                          <a:solidFill>
                            <a:srgbClr val="252525"/>
                          </a:solidFill>
                          <a:latin typeface="Segoe UI"/>
                          <a:cs typeface="Segoe UI"/>
                        </a:rPr>
                        <a:t>e</a:t>
                      </a:r>
                      <a:r>
                        <a:rPr sz="800" spc="-15" dirty="0">
                          <a:solidFill>
                            <a:srgbClr val="252525"/>
                          </a:solidFill>
                          <a:latin typeface="Segoe UI"/>
                          <a:cs typeface="Segoe UI"/>
                        </a:rPr>
                        <a:t>r</a:t>
                      </a:r>
                      <a:r>
                        <a:rPr sz="800" dirty="0">
                          <a:solidFill>
                            <a:srgbClr val="252525"/>
                          </a:solidFill>
                          <a:latin typeface="Segoe UI"/>
                          <a:cs typeface="Segoe UI"/>
                        </a:rPr>
                        <a:t>a</a:t>
                      </a:r>
                      <a:r>
                        <a:rPr sz="800" spc="-5" dirty="0">
                          <a:solidFill>
                            <a:srgbClr val="252525"/>
                          </a:solidFill>
                          <a:latin typeface="Segoe UI"/>
                          <a:cs typeface="Segoe UI"/>
                        </a:rPr>
                        <a:t>t</a:t>
                      </a:r>
                      <a:r>
                        <a:rPr sz="800" spc="5" dirty="0">
                          <a:solidFill>
                            <a:srgbClr val="252525"/>
                          </a:solidFill>
                          <a:latin typeface="Segoe UI"/>
                          <a:cs typeface="Segoe UI"/>
                        </a:rPr>
                        <a:t>u</a:t>
                      </a:r>
                      <a:r>
                        <a:rPr sz="800" spc="-15" dirty="0">
                          <a:solidFill>
                            <a:srgbClr val="252525"/>
                          </a:solidFill>
                          <a:latin typeface="Segoe UI"/>
                          <a:cs typeface="Segoe UI"/>
                        </a:rPr>
                        <a:t>r</a:t>
                      </a:r>
                      <a:r>
                        <a:rPr sz="800" dirty="0">
                          <a:solidFill>
                            <a:srgbClr val="252525"/>
                          </a:solidFill>
                          <a:latin typeface="Segoe UI"/>
                          <a:cs typeface="Segoe UI"/>
                        </a:rPr>
                        <a:t>e</a:t>
                      </a:r>
                      <a:endParaRPr sz="800">
                        <a:latin typeface="Segoe UI"/>
                        <a:cs typeface="Segoe UI"/>
                      </a:endParaRPr>
                    </a:p>
                  </a:txBody>
                  <a:tcPr marL="0" marR="0" marT="42545" marB="0">
                    <a:lnL w="12700">
                      <a:solidFill>
                        <a:srgbClr val="FFFFFF"/>
                      </a:solidFill>
                      <a:prstDash val="solid"/>
                    </a:lnL>
                    <a:lnR w="12700">
                      <a:solidFill>
                        <a:srgbClr val="FFFFFF"/>
                      </a:solidFill>
                      <a:prstDash val="solid"/>
                    </a:lnR>
                    <a:solidFill>
                      <a:srgbClr val="BCE2FF"/>
                    </a:solidFill>
                  </a:tcPr>
                </a:tc>
                <a:tc>
                  <a:txBody>
                    <a:bodyPr/>
                    <a:lstStyle/>
                    <a:p>
                      <a:pPr marL="151765" marR="140335" algn="ctr">
                        <a:lnSpc>
                          <a:spcPct val="100000"/>
                        </a:lnSpc>
                        <a:spcBef>
                          <a:spcPts val="815"/>
                        </a:spcBef>
                      </a:pPr>
                      <a:r>
                        <a:rPr sz="800" spc="-10" dirty="0">
                          <a:solidFill>
                            <a:srgbClr val="252525"/>
                          </a:solidFill>
                          <a:latin typeface="Segoe UI"/>
                          <a:cs typeface="Segoe UI"/>
                        </a:rPr>
                        <a:t>A</a:t>
                      </a:r>
                      <a:r>
                        <a:rPr sz="800" dirty="0">
                          <a:solidFill>
                            <a:srgbClr val="252525"/>
                          </a:solidFill>
                          <a:latin typeface="Segoe UI"/>
                          <a:cs typeface="Segoe UI"/>
                        </a:rPr>
                        <a:t>l</a:t>
                      </a:r>
                      <a:r>
                        <a:rPr sz="800" spc="-5" dirty="0">
                          <a:solidFill>
                            <a:srgbClr val="252525"/>
                          </a:solidFill>
                          <a:latin typeface="Segoe UI"/>
                          <a:cs typeface="Segoe UI"/>
                        </a:rPr>
                        <a:t>-B</a:t>
                      </a:r>
                      <a:r>
                        <a:rPr sz="800" spc="5" dirty="0">
                          <a:solidFill>
                            <a:srgbClr val="252525"/>
                          </a:solidFill>
                          <a:latin typeface="Segoe UI"/>
                          <a:cs typeface="Segoe UI"/>
                        </a:rPr>
                        <a:t>a</a:t>
                      </a:r>
                      <a:r>
                        <a:rPr sz="800" spc="-5" dirty="0">
                          <a:solidFill>
                            <a:srgbClr val="252525"/>
                          </a:solidFill>
                          <a:latin typeface="Segoe UI"/>
                          <a:cs typeface="Segoe UI"/>
                        </a:rPr>
                        <a:t>l</a:t>
                      </a:r>
                      <a:r>
                        <a:rPr sz="800" dirty="0">
                          <a:solidFill>
                            <a:srgbClr val="252525"/>
                          </a:solidFill>
                          <a:latin typeface="Segoe UI"/>
                          <a:cs typeface="Segoe UI"/>
                        </a:rPr>
                        <a:t>a</a:t>
                      </a:r>
                      <a:r>
                        <a:rPr sz="800" spc="-15" dirty="0">
                          <a:solidFill>
                            <a:srgbClr val="252525"/>
                          </a:solidFill>
                          <a:latin typeface="Segoe UI"/>
                          <a:cs typeface="Segoe UI"/>
                        </a:rPr>
                        <a:t>g</a:t>
                      </a:r>
                      <a:r>
                        <a:rPr sz="800" spc="5" dirty="0">
                          <a:solidFill>
                            <a:srgbClr val="252525"/>
                          </a:solidFill>
                          <a:latin typeface="Segoe UI"/>
                          <a:cs typeface="Segoe UI"/>
                        </a:rPr>
                        <a:t>h</a:t>
                      </a:r>
                      <a:r>
                        <a:rPr sz="800" dirty="0">
                          <a:solidFill>
                            <a:srgbClr val="252525"/>
                          </a:solidFill>
                          <a:latin typeface="Segoe UI"/>
                          <a:cs typeface="Segoe UI"/>
                        </a:rPr>
                        <a:t>ah  </a:t>
                      </a:r>
                      <a:r>
                        <a:rPr sz="800" spc="-5" dirty="0">
                          <a:solidFill>
                            <a:srgbClr val="252525"/>
                          </a:solidFill>
                          <a:latin typeface="Segoe UI"/>
                          <a:cs typeface="Segoe UI"/>
                        </a:rPr>
                        <a:t>wa</a:t>
                      </a:r>
                      <a:r>
                        <a:rPr sz="800" spc="15" dirty="0">
                          <a:solidFill>
                            <a:srgbClr val="252525"/>
                          </a:solidFill>
                          <a:latin typeface="Segoe UI"/>
                          <a:cs typeface="Segoe UI"/>
                        </a:rPr>
                        <a:t> </a:t>
                      </a:r>
                      <a:r>
                        <a:rPr sz="800" spc="-5" dirty="0">
                          <a:solidFill>
                            <a:srgbClr val="252525"/>
                          </a:solidFill>
                          <a:latin typeface="Segoe UI"/>
                          <a:cs typeface="Segoe UI"/>
                        </a:rPr>
                        <a:t>al- </a:t>
                      </a:r>
                      <a:r>
                        <a:rPr sz="800" dirty="0">
                          <a:solidFill>
                            <a:srgbClr val="252525"/>
                          </a:solidFill>
                          <a:latin typeface="Segoe UI"/>
                          <a:cs typeface="Segoe UI"/>
                        </a:rPr>
                        <a:t> </a:t>
                      </a:r>
                      <a:r>
                        <a:rPr sz="800" spc="-10" dirty="0">
                          <a:solidFill>
                            <a:srgbClr val="252525"/>
                          </a:solidFill>
                          <a:latin typeface="Segoe UI"/>
                          <a:cs typeface="Segoe UI"/>
                        </a:rPr>
                        <a:t>Uslubiah</a:t>
                      </a:r>
                      <a:endParaRPr sz="800">
                        <a:latin typeface="Segoe UI"/>
                        <a:cs typeface="Segoe UI"/>
                      </a:endParaRPr>
                    </a:p>
                  </a:txBody>
                  <a:tcPr marL="0" marR="0" marT="103505" marB="0">
                    <a:lnL w="12700">
                      <a:solidFill>
                        <a:srgbClr val="FFFFFF"/>
                      </a:solidFill>
                      <a:prstDash val="solid"/>
                    </a:lnL>
                    <a:lnR w="12700">
                      <a:solidFill>
                        <a:srgbClr val="FFFFFF"/>
                      </a:solidFill>
                      <a:prstDash val="solid"/>
                    </a:lnR>
                    <a:solidFill>
                      <a:srgbClr val="BCE2FF"/>
                    </a:solidFill>
                  </a:tcPr>
                </a:tc>
                <a:tc>
                  <a:txBody>
                    <a:bodyPr/>
                    <a:lstStyle/>
                    <a:p>
                      <a:pPr marL="115570" marR="104139" indent="-6350" algn="just">
                        <a:lnSpc>
                          <a:spcPct val="100000"/>
                        </a:lnSpc>
                        <a:spcBef>
                          <a:spcPts val="815"/>
                        </a:spcBef>
                      </a:pPr>
                      <a:r>
                        <a:rPr sz="800" spc="-10" dirty="0">
                          <a:solidFill>
                            <a:srgbClr val="252525"/>
                          </a:solidFill>
                          <a:latin typeface="Segoe UI"/>
                          <a:cs typeface="Segoe UI"/>
                        </a:rPr>
                        <a:t>Research on </a:t>
                      </a:r>
                      <a:r>
                        <a:rPr sz="800" spc="-210" dirty="0">
                          <a:solidFill>
                            <a:srgbClr val="252525"/>
                          </a:solidFill>
                          <a:latin typeface="Segoe UI"/>
                          <a:cs typeface="Segoe UI"/>
                        </a:rPr>
                        <a:t> </a:t>
                      </a:r>
                      <a:r>
                        <a:rPr sz="800" spc="-10" dirty="0">
                          <a:solidFill>
                            <a:srgbClr val="252525"/>
                          </a:solidFill>
                          <a:latin typeface="Segoe UI"/>
                          <a:cs typeface="Segoe UI"/>
                        </a:rPr>
                        <a:t>Linguistic &amp; </a:t>
                      </a:r>
                      <a:r>
                        <a:rPr sz="800" spc="-204" dirty="0">
                          <a:solidFill>
                            <a:srgbClr val="252525"/>
                          </a:solidFill>
                          <a:latin typeface="Segoe UI"/>
                          <a:cs typeface="Segoe UI"/>
                        </a:rPr>
                        <a:t> </a:t>
                      </a:r>
                      <a:r>
                        <a:rPr sz="800" spc="-10" dirty="0">
                          <a:solidFill>
                            <a:srgbClr val="252525"/>
                          </a:solidFill>
                          <a:latin typeface="Segoe UI"/>
                          <a:cs typeface="Segoe UI"/>
                        </a:rPr>
                        <a:t>Literature</a:t>
                      </a:r>
                      <a:endParaRPr sz="800">
                        <a:latin typeface="Segoe UI"/>
                        <a:cs typeface="Segoe UI"/>
                      </a:endParaRPr>
                    </a:p>
                  </a:txBody>
                  <a:tcPr marL="0" marR="0" marT="103505" marB="0">
                    <a:lnL w="12700">
                      <a:solidFill>
                        <a:srgbClr val="FFFFFF"/>
                      </a:solidFill>
                      <a:prstDash val="solid"/>
                    </a:lnL>
                    <a:lnR w="19050">
                      <a:solidFill>
                        <a:srgbClr val="FFFFFF"/>
                      </a:solidFill>
                      <a:prstDash val="solid"/>
                    </a:lnR>
                    <a:solidFill>
                      <a:srgbClr val="BCE2FF"/>
                    </a:solidFill>
                  </a:tcPr>
                </a:tc>
                <a:tc>
                  <a:txBody>
                    <a:bodyPr/>
                    <a:lstStyle/>
                    <a:p>
                      <a:pPr marL="118745" marR="100965" algn="ctr">
                        <a:lnSpc>
                          <a:spcPct val="100000"/>
                        </a:lnSpc>
                        <a:spcBef>
                          <a:spcPts val="540"/>
                        </a:spcBef>
                      </a:pPr>
                      <a:r>
                        <a:rPr sz="900" spc="-5" dirty="0">
                          <a:solidFill>
                            <a:srgbClr val="252525"/>
                          </a:solidFill>
                          <a:latin typeface="Segoe UI"/>
                          <a:cs typeface="Segoe UI"/>
                        </a:rPr>
                        <a:t>S</a:t>
                      </a:r>
                      <a:r>
                        <a:rPr sz="900" dirty="0">
                          <a:solidFill>
                            <a:srgbClr val="252525"/>
                          </a:solidFill>
                          <a:latin typeface="Segoe UI"/>
                          <a:cs typeface="Segoe UI"/>
                        </a:rPr>
                        <a:t>t</a:t>
                      </a:r>
                      <a:r>
                        <a:rPr sz="900" spc="10" dirty="0">
                          <a:solidFill>
                            <a:srgbClr val="252525"/>
                          </a:solidFill>
                          <a:latin typeface="Segoe UI"/>
                          <a:cs typeface="Segoe UI"/>
                        </a:rPr>
                        <a:t>u</a:t>
                      </a:r>
                      <a:r>
                        <a:rPr sz="900" spc="-10" dirty="0">
                          <a:solidFill>
                            <a:srgbClr val="252525"/>
                          </a:solidFill>
                          <a:latin typeface="Segoe UI"/>
                          <a:cs typeface="Segoe UI"/>
                        </a:rPr>
                        <a:t>d</a:t>
                      </a:r>
                      <a:r>
                        <a:rPr sz="900" dirty="0">
                          <a:solidFill>
                            <a:srgbClr val="252525"/>
                          </a:solidFill>
                          <a:latin typeface="Segoe UI"/>
                          <a:cs typeface="Segoe UI"/>
                        </a:rPr>
                        <a:t>i</a:t>
                      </a:r>
                      <a:r>
                        <a:rPr sz="900" spc="-35" dirty="0">
                          <a:solidFill>
                            <a:srgbClr val="252525"/>
                          </a:solidFill>
                          <a:latin typeface="Segoe UI"/>
                          <a:cs typeface="Segoe UI"/>
                        </a:rPr>
                        <a:t> </a:t>
                      </a:r>
                      <a:r>
                        <a:rPr sz="900" spc="-5" dirty="0">
                          <a:solidFill>
                            <a:srgbClr val="252525"/>
                          </a:solidFill>
                          <a:latin typeface="Segoe UI"/>
                          <a:cs typeface="Segoe UI"/>
                        </a:rPr>
                        <a:t>S</a:t>
                      </a:r>
                      <a:r>
                        <a:rPr sz="900" spc="-10" dirty="0">
                          <a:solidFill>
                            <a:srgbClr val="252525"/>
                          </a:solidFill>
                          <a:latin typeface="Segoe UI"/>
                          <a:cs typeface="Segoe UI"/>
                        </a:rPr>
                        <a:t>a</a:t>
                      </a:r>
                      <a:r>
                        <a:rPr sz="900" spc="-5" dirty="0">
                          <a:solidFill>
                            <a:srgbClr val="252525"/>
                          </a:solidFill>
                          <a:latin typeface="Segoe UI"/>
                          <a:cs typeface="Segoe UI"/>
                        </a:rPr>
                        <a:t>st</a:t>
                      </a:r>
                      <a:r>
                        <a:rPr sz="900" spc="-10" dirty="0">
                          <a:solidFill>
                            <a:srgbClr val="252525"/>
                          </a:solidFill>
                          <a:latin typeface="Segoe UI"/>
                          <a:cs typeface="Segoe UI"/>
                        </a:rPr>
                        <a:t>r</a:t>
                      </a:r>
                      <a:r>
                        <a:rPr sz="900" dirty="0">
                          <a:solidFill>
                            <a:srgbClr val="252525"/>
                          </a:solidFill>
                          <a:latin typeface="Segoe UI"/>
                          <a:cs typeface="Segoe UI"/>
                        </a:rPr>
                        <a:t>a  </a:t>
                      </a:r>
                      <a:r>
                        <a:rPr sz="900" spc="-5" dirty="0">
                          <a:solidFill>
                            <a:srgbClr val="252525"/>
                          </a:solidFill>
                          <a:latin typeface="Segoe UI"/>
                          <a:cs typeface="Segoe UI"/>
                        </a:rPr>
                        <a:t>Islam </a:t>
                      </a:r>
                      <a:r>
                        <a:rPr sz="900" dirty="0">
                          <a:solidFill>
                            <a:srgbClr val="252525"/>
                          </a:solidFill>
                          <a:latin typeface="Segoe UI"/>
                          <a:cs typeface="Segoe UI"/>
                        </a:rPr>
                        <a:t> </a:t>
                      </a:r>
                      <a:r>
                        <a:rPr sz="900" spc="-5" dirty="0">
                          <a:solidFill>
                            <a:srgbClr val="252525"/>
                          </a:solidFill>
                          <a:latin typeface="Segoe UI"/>
                          <a:cs typeface="Segoe UI"/>
                        </a:rPr>
                        <a:t>Kawasan</a:t>
                      </a:r>
                      <a:endParaRPr sz="900">
                        <a:latin typeface="Segoe UI"/>
                        <a:cs typeface="Segoe UI"/>
                      </a:endParaRPr>
                    </a:p>
                  </a:txBody>
                  <a:tcPr marL="0" marR="0" marT="68580" marB="0">
                    <a:lnL w="19050">
                      <a:solidFill>
                        <a:srgbClr val="FFFFFF"/>
                      </a:solidFill>
                      <a:prstDash val="solid"/>
                    </a:lnL>
                    <a:lnR w="12700">
                      <a:solidFill>
                        <a:srgbClr val="FFFFFF"/>
                      </a:solidFill>
                      <a:prstDash val="solid"/>
                    </a:lnR>
                    <a:solidFill>
                      <a:srgbClr val="BCE2FF"/>
                    </a:solidFill>
                  </a:tcPr>
                </a:tc>
                <a:tc>
                  <a:txBody>
                    <a:bodyPr/>
                    <a:lstStyle/>
                    <a:p>
                      <a:pPr marL="176530">
                        <a:lnSpc>
                          <a:spcPct val="100000"/>
                        </a:lnSpc>
                        <a:spcBef>
                          <a:spcPts val="1080"/>
                        </a:spcBef>
                      </a:pPr>
                      <a:r>
                        <a:rPr sz="900" spc="5" dirty="0">
                          <a:solidFill>
                            <a:srgbClr val="252525"/>
                          </a:solidFill>
                          <a:latin typeface="Segoe UI"/>
                          <a:cs typeface="Segoe UI"/>
                        </a:rPr>
                        <a:t>Seminar</a:t>
                      </a:r>
                      <a:endParaRPr sz="900">
                        <a:latin typeface="Segoe UI"/>
                        <a:cs typeface="Segoe UI"/>
                      </a:endParaRPr>
                    </a:p>
                    <a:p>
                      <a:pPr marL="164465">
                        <a:lnSpc>
                          <a:spcPct val="100000"/>
                        </a:lnSpc>
                      </a:pPr>
                      <a:r>
                        <a:rPr sz="900" spc="-5" dirty="0">
                          <a:solidFill>
                            <a:srgbClr val="252525"/>
                          </a:solidFill>
                          <a:latin typeface="Segoe UI"/>
                          <a:cs typeface="Segoe UI"/>
                        </a:rPr>
                        <a:t>Proposal</a:t>
                      </a:r>
                      <a:endParaRPr sz="900">
                        <a:latin typeface="Segoe UI"/>
                        <a:cs typeface="Segoe UI"/>
                      </a:endParaRPr>
                    </a:p>
                  </a:txBody>
                  <a:tcPr marL="0" marR="0" marT="137160" marB="0">
                    <a:lnL w="12700">
                      <a:solidFill>
                        <a:srgbClr val="FFFFFF"/>
                      </a:solidFill>
                      <a:prstDash val="solid"/>
                    </a:lnL>
                    <a:lnR w="12700">
                      <a:solidFill>
                        <a:srgbClr val="FFFFFF"/>
                      </a:solidFill>
                      <a:prstDash val="solid"/>
                    </a:lnR>
                    <a:solidFill>
                      <a:srgbClr val="BCE2FF"/>
                    </a:solidFill>
                  </a:tcPr>
                </a:tc>
                <a:tc>
                  <a:txBody>
                    <a:bodyPr/>
                    <a:lstStyle/>
                    <a:p>
                      <a:pPr>
                        <a:lnSpc>
                          <a:spcPct val="100000"/>
                        </a:lnSpc>
                        <a:spcBef>
                          <a:spcPts val="5"/>
                        </a:spcBef>
                      </a:pPr>
                      <a:endParaRPr sz="1400">
                        <a:latin typeface="Times New Roman"/>
                        <a:cs typeface="Times New Roman"/>
                      </a:endParaRPr>
                    </a:p>
                    <a:p>
                      <a:pPr marL="2540" algn="ctr">
                        <a:lnSpc>
                          <a:spcPct val="100000"/>
                        </a:lnSpc>
                        <a:spcBef>
                          <a:spcPts val="5"/>
                        </a:spcBef>
                      </a:pPr>
                      <a:r>
                        <a:rPr sz="900" dirty="0">
                          <a:solidFill>
                            <a:srgbClr val="252525"/>
                          </a:solidFill>
                          <a:latin typeface="Segoe UI"/>
                          <a:cs typeface="Segoe UI"/>
                        </a:rPr>
                        <a:t>Tesis</a:t>
                      </a:r>
                      <a:endParaRPr sz="900">
                        <a:latin typeface="Segoe UI"/>
                        <a:cs typeface="Segoe UI"/>
                      </a:endParaRPr>
                    </a:p>
                  </a:txBody>
                  <a:tcPr marL="0" marR="0" marT="635" marB="0">
                    <a:lnL w="12700">
                      <a:solidFill>
                        <a:srgbClr val="FFFFFF"/>
                      </a:solidFill>
                      <a:prstDash val="solid"/>
                    </a:lnL>
                    <a:solidFill>
                      <a:srgbClr val="BCE2FF"/>
                    </a:solidFill>
                  </a:tcPr>
                </a:tc>
                <a:extLst>
                  <a:ext uri="{0D108BD9-81ED-4DB2-BD59-A6C34878D82A}">
                    <a16:rowId xmlns:a16="http://schemas.microsoft.com/office/drawing/2014/main" val="10000"/>
                  </a:ext>
                </a:extLst>
              </a:tr>
            </a:tbl>
          </a:graphicData>
        </a:graphic>
      </p:graphicFrame>
      <p:grpSp>
        <p:nvGrpSpPr>
          <p:cNvPr id="3" name="object 3"/>
          <p:cNvGrpSpPr/>
          <p:nvPr/>
        </p:nvGrpSpPr>
        <p:grpSpPr>
          <a:xfrm>
            <a:off x="0" y="-57912"/>
            <a:ext cx="12246865" cy="6915907"/>
            <a:chOff x="-54866" y="-57912"/>
            <a:chExt cx="12246865" cy="6915907"/>
          </a:xfrm>
        </p:grpSpPr>
        <p:pic>
          <p:nvPicPr>
            <p:cNvPr id="4" name="object 4"/>
            <p:cNvPicPr/>
            <p:nvPr/>
          </p:nvPicPr>
          <p:blipFill>
            <a:blip r:embed="rId2" cstate="print"/>
            <a:stretch>
              <a:fillRect/>
            </a:stretch>
          </p:blipFill>
          <p:spPr>
            <a:xfrm>
              <a:off x="0" y="0"/>
              <a:ext cx="12191999" cy="6857995"/>
            </a:xfrm>
            <a:prstGeom prst="rect">
              <a:avLst/>
            </a:prstGeom>
          </p:spPr>
        </p:pic>
        <p:pic>
          <p:nvPicPr>
            <p:cNvPr id="5" name="object 5"/>
            <p:cNvPicPr/>
            <p:nvPr/>
          </p:nvPicPr>
          <p:blipFill>
            <a:blip r:embed="rId3" cstate="print"/>
            <a:stretch>
              <a:fillRect/>
            </a:stretch>
          </p:blipFill>
          <p:spPr>
            <a:xfrm>
              <a:off x="-54866" y="-57912"/>
              <a:ext cx="12192000" cy="6858000"/>
            </a:xfrm>
            <a:prstGeom prst="rect">
              <a:avLst/>
            </a:prstGeom>
          </p:spPr>
        </p:pic>
        <p:sp>
          <p:nvSpPr>
            <p:cNvPr id="6" name="object 6"/>
            <p:cNvSpPr/>
            <p:nvPr/>
          </p:nvSpPr>
          <p:spPr>
            <a:xfrm>
              <a:off x="243116" y="1489075"/>
              <a:ext cx="11699240" cy="607060"/>
            </a:xfrm>
            <a:custGeom>
              <a:avLst/>
              <a:gdLst/>
              <a:ahLst/>
              <a:cxnLst/>
              <a:rect l="l" t="t" r="r" b="b"/>
              <a:pathLst>
                <a:path w="11699240" h="607060">
                  <a:moveTo>
                    <a:pt x="0" y="27939"/>
                  </a:moveTo>
                  <a:lnTo>
                    <a:pt x="5259920" y="27939"/>
                  </a:lnTo>
                </a:path>
                <a:path w="11699240" h="607060">
                  <a:moveTo>
                    <a:pt x="0" y="592836"/>
                  </a:moveTo>
                  <a:lnTo>
                    <a:pt x="5259920" y="592836"/>
                  </a:lnTo>
                </a:path>
                <a:path w="11699240" h="607060">
                  <a:moveTo>
                    <a:pt x="5270842" y="39115"/>
                  </a:moveTo>
                  <a:lnTo>
                    <a:pt x="9228035" y="39115"/>
                  </a:lnTo>
                </a:path>
                <a:path w="11699240" h="607060">
                  <a:moveTo>
                    <a:pt x="5270842" y="600328"/>
                  </a:moveTo>
                  <a:lnTo>
                    <a:pt x="9228035" y="600328"/>
                  </a:lnTo>
                </a:path>
                <a:path w="11699240" h="607060">
                  <a:moveTo>
                    <a:pt x="9242005" y="0"/>
                  </a:moveTo>
                  <a:lnTo>
                    <a:pt x="11699074" y="0"/>
                  </a:lnTo>
                </a:path>
                <a:path w="11699240" h="607060">
                  <a:moveTo>
                    <a:pt x="9242005" y="606805"/>
                  </a:moveTo>
                  <a:lnTo>
                    <a:pt x="11699074" y="606805"/>
                  </a:lnTo>
                </a:path>
              </a:pathLst>
            </a:custGeom>
            <a:ln w="3175">
              <a:solidFill>
                <a:srgbClr val="BEBEBE"/>
              </a:solidFill>
            </a:ln>
          </p:spPr>
          <p:txBody>
            <a:bodyPr wrap="square" lIns="0" tIns="0" rIns="0" bIns="0" rtlCol="0"/>
            <a:lstStyle/>
            <a:p>
              <a:endParaRPr/>
            </a:p>
          </p:txBody>
        </p:sp>
      </p:grpSp>
      <p:grpSp>
        <p:nvGrpSpPr>
          <p:cNvPr id="7" name="object 7"/>
          <p:cNvGrpSpPr/>
          <p:nvPr/>
        </p:nvGrpSpPr>
        <p:grpSpPr>
          <a:xfrm>
            <a:off x="241528" y="2640457"/>
            <a:ext cx="11702415" cy="3999865"/>
            <a:chOff x="241528" y="2640457"/>
            <a:chExt cx="11702415" cy="3999865"/>
          </a:xfrm>
        </p:grpSpPr>
        <p:sp>
          <p:nvSpPr>
            <p:cNvPr id="8" name="object 8"/>
            <p:cNvSpPr/>
            <p:nvPr/>
          </p:nvSpPr>
          <p:spPr>
            <a:xfrm>
              <a:off x="2322321" y="2646807"/>
              <a:ext cx="2351405" cy="565150"/>
            </a:xfrm>
            <a:custGeom>
              <a:avLst/>
              <a:gdLst/>
              <a:ahLst/>
              <a:cxnLst/>
              <a:rect l="l" t="t" r="r" b="b"/>
              <a:pathLst>
                <a:path w="2351404" h="565150">
                  <a:moveTo>
                    <a:pt x="0" y="0"/>
                  </a:moveTo>
                  <a:lnTo>
                    <a:pt x="0" y="564895"/>
                  </a:lnTo>
                </a:path>
                <a:path w="2351404" h="565150">
                  <a:moveTo>
                    <a:pt x="794638" y="0"/>
                  </a:moveTo>
                  <a:lnTo>
                    <a:pt x="794638" y="564895"/>
                  </a:lnTo>
                </a:path>
                <a:path w="2351404" h="565150">
                  <a:moveTo>
                    <a:pt x="1578355" y="0"/>
                  </a:moveTo>
                  <a:lnTo>
                    <a:pt x="1578355" y="564895"/>
                  </a:lnTo>
                </a:path>
                <a:path w="2351404" h="565150">
                  <a:moveTo>
                    <a:pt x="2351278" y="0"/>
                  </a:moveTo>
                  <a:lnTo>
                    <a:pt x="2351278" y="564895"/>
                  </a:lnTo>
                </a:path>
              </a:pathLst>
            </a:custGeom>
            <a:ln w="12700">
              <a:solidFill>
                <a:srgbClr val="FFFFFF"/>
              </a:solidFill>
            </a:ln>
          </p:spPr>
          <p:txBody>
            <a:bodyPr wrap="square" lIns="0" tIns="0" rIns="0" bIns="0" rtlCol="0"/>
            <a:lstStyle/>
            <a:p>
              <a:endParaRPr/>
            </a:p>
          </p:txBody>
        </p:sp>
        <p:sp>
          <p:nvSpPr>
            <p:cNvPr id="9" name="object 9"/>
            <p:cNvSpPr/>
            <p:nvPr/>
          </p:nvSpPr>
          <p:spPr>
            <a:xfrm>
              <a:off x="243116" y="3776599"/>
              <a:ext cx="5260340" cy="565150"/>
            </a:xfrm>
            <a:custGeom>
              <a:avLst/>
              <a:gdLst/>
              <a:ahLst/>
              <a:cxnLst/>
              <a:rect l="l" t="t" r="r" b="b"/>
              <a:pathLst>
                <a:path w="5260340" h="565150">
                  <a:moveTo>
                    <a:pt x="0" y="0"/>
                  </a:moveTo>
                  <a:lnTo>
                    <a:pt x="5259920" y="0"/>
                  </a:lnTo>
                </a:path>
                <a:path w="5260340" h="565150">
                  <a:moveTo>
                    <a:pt x="0" y="564895"/>
                  </a:moveTo>
                  <a:lnTo>
                    <a:pt x="5259920" y="564895"/>
                  </a:lnTo>
                </a:path>
              </a:pathLst>
            </a:custGeom>
            <a:ln w="3175">
              <a:solidFill>
                <a:srgbClr val="BEBEBE"/>
              </a:solidFill>
            </a:ln>
          </p:spPr>
          <p:txBody>
            <a:bodyPr wrap="square" lIns="0" tIns="0" rIns="0" bIns="0" rtlCol="0"/>
            <a:lstStyle/>
            <a:p>
              <a:endParaRPr/>
            </a:p>
          </p:txBody>
        </p:sp>
        <p:sp>
          <p:nvSpPr>
            <p:cNvPr id="10" name="object 10"/>
            <p:cNvSpPr/>
            <p:nvPr/>
          </p:nvSpPr>
          <p:spPr>
            <a:xfrm>
              <a:off x="6284722" y="2647569"/>
              <a:ext cx="2427605" cy="575310"/>
            </a:xfrm>
            <a:custGeom>
              <a:avLst/>
              <a:gdLst/>
              <a:ahLst/>
              <a:cxnLst/>
              <a:rect l="l" t="t" r="r" b="b"/>
              <a:pathLst>
                <a:path w="2427604" h="575310">
                  <a:moveTo>
                    <a:pt x="0" y="0"/>
                  </a:moveTo>
                  <a:lnTo>
                    <a:pt x="0" y="575309"/>
                  </a:lnTo>
                </a:path>
                <a:path w="2427604" h="575310">
                  <a:moveTo>
                    <a:pt x="783717" y="0"/>
                  </a:moveTo>
                  <a:lnTo>
                    <a:pt x="783717" y="575309"/>
                  </a:lnTo>
                </a:path>
                <a:path w="2427604" h="575310">
                  <a:moveTo>
                    <a:pt x="1589277" y="0"/>
                  </a:moveTo>
                  <a:lnTo>
                    <a:pt x="1589277" y="575309"/>
                  </a:lnTo>
                </a:path>
                <a:path w="2427604" h="575310">
                  <a:moveTo>
                    <a:pt x="2427478" y="0"/>
                  </a:moveTo>
                  <a:lnTo>
                    <a:pt x="2427478" y="575309"/>
                  </a:lnTo>
                </a:path>
              </a:pathLst>
            </a:custGeom>
            <a:ln w="12700">
              <a:solidFill>
                <a:srgbClr val="FFFFFF"/>
              </a:solidFill>
            </a:ln>
          </p:spPr>
          <p:txBody>
            <a:bodyPr wrap="square" lIns="0" tIns="0" rIns="0" bIns="0" rtlCol="0"/>
            <a:lstStyle/>
            <a:p>
              <a:endParaRPr/>
            </a:p>
          </p:txBody>
        </p:sp>
        <p:sp>
          <p:nvSpPr>
            <p:cNvPr id="11" name="object 11"/>
            <p:cNvSpPr/>
            <p:nvPr/>
          </p:nvSpPr>
          <p:spPr>
            <a:xfrm>
              <a:off x="5513959" y="3748659"/>
              <a:ext cx="6428740" cy="607060"/>
            </a:xfrm>
            <a:custGeom>
              <a:avLst/>
              <a:gdLst/>
              <a:ahLst/>
              <a:cxnLst/>
              <a:rect l="l" t="t" r="r" b="b"/>
              <a:pathLst>
                <a:path w="6428740" h="607060">
                  <a:moveTo>
                    <a:pt x="0" y="35306"/>
                  </a:moveTo>
                  <a:lnTo>
                    <a:pt x="3957192" y="35306"/>
                  </a:lnTo>
                </a:path>
                <a:path w="6428740" h="607060">
                  <a:moveTo>
                    <a:pt x="0" y="596519"/>
                  </a:moveTo>
                  <a:lnTo>
                    <a:pt x="3957192" y="596519"/>
                  </a:lnTo>
                </a:path>
                <a:path w="6428740" h="607060">
                  <a:moveTo>
                    <a:pt x="3971163" y="0"/>
                  </a:moveTo>
                  <a:lnTo>
                    <a:pt x="6428232" y="0"/>
                  </a:lnTo>
                </a:path>
                <a:path w="6428740" h="607060">
                  <a:moveTo>
                    <a:pt x="3971163" y="606806"/>
                  </a:moveTo>
                  <a:lnTo>
                    <a:pt x="6428232" y="606806"/>
                  </a:lnTo>
                </a:path>
              </a:pathLst>
            </a:custGeom>
            <a:ln w="3175">
              <a:solidFill>
                <a:srgbClr val="BEBEBE"/>
              </a:solidFill>
            </a:ln>
          </p:spPr>
          <p:txBody>
            <a:bodyPr wrap="square" lIns="0" tIns="0" rIns="0" bIns="0" rtlCol="0"/>
            <a:lstStyle/>
            <a:p>
              <a:endParaRPr/>
            </a:p>
          </p:txBody>
        </p:sp>
        <p:sp>
          <p:nvSpPr>
            <p:cNvPr id="12" name="object 12"/>
            <p:cNvSpPr/>
            <p:nvPr/>
          </p:nvSpPr>
          <p:spPr>
            <a:xfrm>
              <a:off x="4673599" y="4943602"/>
              <a:ext cx="0" cy="565150"/>
            </a:xfrm>
            <a:custGeom>
              <a:avLst/>
              <a:gdLst/>
              <a:ahLst/>
              <a:cxnLst/>
              <a:rect l="l" t="t" r="r" b="b"/>
              <a:pathLst>
                <a:path h="565150">
                  <a:moveTo>
                    <a:pt x="0" y="0"/>
                  </a:moveTo>
                  <a:lnTo>
                    <a:pt x="0" y="564896"/>
                  </a:lnTo>
                </a:path>
              </a:pathLst>
            </a:custGeom>
            <a:ln w="12700">
              <a:solidFill>
                <a:srgbClr val="FFFFFF"/>
              </a:solidFill>
            </a:ln>
          </p:spPr>
          <p:txBody>
            <a:bodyPr wrap="square" lIns="0" tIns="0" rIns="0" bIns="0" rtlCol="0"/>
            <a:lstStyle/>
            <a:p>
              <a:endParaRPr/>
            </a:p>
          </p:txBody>
        </p:sp>
        <p:sp>
          <p:nvSpPr>
            <p:cNvPr id="13" name="object 13"/>
            <p:cNvSpPr/>
            <p:nvPr/>
          </p:nvSpPr>
          <p:spPr>
            <a:xfrm>
              <a:off x="243116" y="6073457"/>
              <a:ext cx="5260340" cy="565150"/>
            </a:xfrm>
            <a:custGeom>
              <a:avLst/>
              <a:gdLst/>
              <a:ahLst/>
              <a:cxnLst/>
              <a:rect l="l" t="t" r="r" b="b"/>
              <a:pathLst>
                <a:path w="5260340" h="565150">
                  <a:moveTo>
                    <a:pt x="0" y="0"/>
                  </a:moveTo>
                  <a:lnTo>
                    <a:pt x="5259920" y="0"/>
                  </a:lnTo>
                </a:path>
                <a:path w="5260340" h="565150">
                  <a:moveTo>
                    <a:pt x="0" y="564883"/>
                  </a:moveTo>
                  <a:lnTo>
                    <a:pt x="5259920" y="564883"/>
                  </a:lnTo>
                </a:path>
              </a:pathLst>
            </a:custGeom>
            <a:ln w="3175">
              <a:solidFill>
                <a:srgbClr val="BEBEBE"/>
              </a:solidFill>
            </a:ln>
          </p:spPr>
          <p:txBody>
            <a:bodyPr wrap="square" lIns="0" tIns="0" rIns="0" bIns="0" rtlCol="0"/>
            <a:lstStyle/>
            <a:p>
              <a:endParaRPr/>
            </a:p>
          </p:txBody>
        </p:sp>
      </p:grpSp>
      <p:sp>
        <p:nvSpPr>
          <p:cNvPr id="14" name="object 14"/>
          <p:cNvSpPr txBox="1"/>
          <p:nvPr/>
        </p:nvSpPr>
        <p:spPr>
          <a:xfrm>
            <a:off x="321970" y="1106246"/>
            <a:ext cx="855980" cy="5368290"/>
          </a:xfrm>
          <a:prstGeom prst="rect">
            <a:avLst/>
          </a:prstGeom>
        </p:spPr>
        <p:txBody>
          <a:bodyPr vert="horz" wrap="square" lIns="0" tIns="12065" rIns="0" bIns="0" rtlCol="0">
            <a:spAutoFit/>
          </a:bodyPr>
          <a:lstStyle/>
          <a:p>
            <a:pPr marL="12700">
              <a:lnSpc>
                <a:spcPct val="100000"/>
              </a:lnSpc>
              <a:spcBef>
                <a:spcPts val="95"/>
              </a:spcBef>
            </a:pPr>
            <a:r>
              <a:rPr sz="1400" spc="-10" dirty="0">
                <a:latin typeface="Calibri"/>
                <a:cs typeface="Calibri"/>
              </a:rPr>
              <a:t>CP</a:t>
            </a:r>
            <a:r>
              <a:rPr sz="1400" spc="-35" dirty="0">
                <a:latin typeface="Calibri"/>
                <a:cs typeface="Calibri"/>
              </a:rPr>
              <a:t> </a:t>
            </a:r>
            <a:r>
              <a:rPr sz="1400" spc="-5" dirty="0">
                <a:latin typeface="Calibri"/>
                <a:cs typeface="Calibri"/>
              </a:rPr>
              <a:t>1</a:t>
            </a:r>
            <a:r>
              <a:rPr sz="1400" spc="-25" dirty="0">
                <a:latin typeface="Calibri"/>
                <a:cs typeface="Calibri"/>
              </a:rPr>
              <a:t> </a:t>
            </a:r>
            <a:r>
              <a:rPr sz="1400" dirty="0">
                <a:latin typeface="Calibri"/>
                <a:cs typeface="Calibri"/>
              </a:rPr>
              <a:t>(AP)</a:t>
            </a:r>
            <a:endParaRPr sz="1400">
              <a:latin typeface="Calibri"/>
              <a:cs typeface="Calibri"/>
            </a:endParaRPr>
          </a:p>
          <a:p>
            <a:pPr>
              <a:lnSpc>
                <a:spcPct val="100000"/>
              </a:lnSpc>
            </a:pPr>
            <a:endParaRPr sz="1400">
              <a:latin typeface="Calibri"/>
              <a:cs typeface="Calibri"/>
            </a:endParaRPr>
          </a:p>
          <a:p>
            <a:pPr marL="12700">
              <a:lnSpc>
                <a:spcPct val="100000"/>
              </a:lnSpc>
              <a:spcBef>
                <a:spcPts val="1110"/>
              </a:spcBef>
            </a:pPr>
            <a:r>
              <a:rPr sz="1400" spc="-10" dirty="0">
                <a:solidFill>
                  <a:srgbClr val="252525"/>
                </a:solidFill>
                <a:latin typeface="Segoe UI"/>
                <a:cs typeface="Segoe UI"/>
              </a:rPr>
              <a:t>CP</a:t>
            </a:r>
            <a:r>
              <a:rPr sz="1400" spc="-35" dirty="0">
                <a:solidFill>
                  <a:srgbClr val="252525"/>
                </a:solidFill>
                <a:latin typeface="Segoe UI"/>
                <a:cs typeface="Segoe UI"/>
              </a:rPr>
              <a:t> </a:t>
            </a:r>
            <a:r>
              <a:rPr sz="1400" spc="-5" dirty="0">
                <a:solidFill>
                  <a:srgbClr val="252525"/>
                </a:solidFill>
                <a:latin typeface="Segoe UI"/>
                <a:cs typeface="Segoe UI"/>
              </a:rPr>
              <a:t>2</a:t>
            </a:r>
            <a:r>
              <a:rPr sz="1400" spc="-50" dirty="0">
                <a:solidFill>
                  <a:srgbClr val="252525"/>
                </a:solidFill>
                <a:latin typeface="Segoe UI"/>
                <a:cs typeface="Segoe UI"/>
              </a:rPr>
              <a:t> </a:t>
            </a:r>
            <a:r>
              <a:rPr sz="1400" spc="-10" dirty="0">
                <a:solidFill>
                  <a:srgbClr val="252525"/>
                </a:solidFill>
                <a:latin typeface="Segoe UI"/>
                <a:cs typeface="Segoe UI"/>
              </a:rPr>
              <a:t>(AP)</a:t>
            </a:r>
            <a:endParaRPr sz="1400">
              <a:latin typeface="Segoe UI"/>
              <a:cs typeface="Segoe UI"/>
            </a:endParaRPr>
          </a:p>
          <a:p>
            <a:pPr>
              <a:lnSpc>
                <a:spcPct val="100000"/>
              </a:lnSpc>
              <a:spcBef>
                <a:spcPts val="40"/>
              </a:spcBef>
            </a:pPr>
            <a:endParaRPr sz="2050">
              <a:latin typeface="Segoe UI"/>
              <a:cs typeface="Segoe UI"/>
            </a:endParaRPr>
          </a:p>
          <a:p>
            <a:pPr marL="12700">
              <a:lnSpc>
                <a:spcPct val="100000"/>
              </a:lnSpc>
            </a:pPr>
            <a:r>
              <a:rPr sz="1400" spc="-10" dirty="0">
                <a:solidFill>
                  <a:srgbClr val="252525"/>
                </a:solidFill>
                <a:latin typeface="Segoe UI"/>
                <a:cs typeface="Segoe UI"/>
              </a:rPr>
              <a:t>CP</a:t>
            </a:r>
            <a:r>
              <a:rPr sz="1400" spc="-35" dirty="0">
                <a:solidFill>
                  <a:srgbClr val="252525"/>
                </a:solidFill>
                <a:latin typeface="Segoe UI"/>
                <a:cs typeface="Segoe UI"/>
              </a:rPr>
              <a:t> </a:t>
            </a:r>
            <a:r>
              <a:rPr sz="1400" spc="-5" dirty="0">
                <a:solidFill>
                  <a:srgbClr val="252525"/>
                </a:solidFill>
                <a:latin typeface="Segoe UI"/>
                <a:cs typeface="Segoe UI"/>
              </a:rPr>
              <a:t>3</a:t>
            </a:r>
            <a:r>
              <a:rPr sz="1400" spc="-50" dirty="0">
                <a:solidFill>
                  <a:srgbClr val="252525"/>
                </a:solidFill>
                <a:latin typeface="Segoe UI"/>
                <a:cs typeface="Segoe UI"/>
              </a:rPr>
              <a:t> </a:t>
            </a:r>
            <a:r>
              <a:rPr sz="1400" spc="-10" dirty="0">
                <a:solidFill>
                  <a:srgbClr val="252525"/>
                </a:solidFill>
                <a:latin typeface="Segoe UI"/>
                <a:cs typeface="Segoe UI"/>
              </a:rPr>
              <a:t>(AP)</a:t>
            </a:r>
            <a:endParaRPr sz="1400">
              <a:latin typeface="Segoe UI"/>
              <a:cs typeface="Segoe UI"/>
            </a:endParaRPr>
          </a:p>
          <a:p>
            <a:pPr>
              <a:lnSpc>
                <a:spcPct val="100000"/>
              </a:lnSpc>
              <a:spcBef>
                <a:spcPts val="45"/>
              </a:spcBef>
            </a:pPr>
            <a:endParaRPr sz="2050">
              <a:latin typeface="Segoe UI"/>
              <a:cs typeface="Segoe UI"/>
            </a:endParaRPr>
          </a:p>
          <a:p>
            <a:pPr marL="12700">
              <a:lnSpc>
                <a:spcPct val="100000"/>
              </a:lnSpc>
            </a:pPr>
            <a:r>
              <a:rPr sz="1400" spc="-10" dirty="0">
                <a:solidFill>
                  <a:srgbClr val="252525"/>
                </a:solidFill>
                <a:latin typeface="Segoe UI"/>
                <a:cs typeface="Segoe UI"/>
              </a:rPr>
              <a:t>CP</a:t>
            </a:r>
            <a:r>
              <a:rPr sz="1400" spc="-35" dirty="0">
                <a:solidFill>
                  <a:srgbClr val="252525"/>
                </a:solidFill>
                <a:latin typeface="Segoe UI"/>
                <a:cs typeface="Segoe UI"/>
              </a:rPr>
              <a:t> </a:t>
            </a:r>
            <a:r>
              <a:rPr sz="1400" spc="-5" dirty="0">
                <a:solidFill>
                  <a:srgbClr val="252525"/>
                </a:solidFill>
                <a:latin typeface="Segoe UI"/>
                <a:cs typeface="Segoe UI"/>
              </a:rPr>
              <a:t>4</a:t>
            </a:r>
            <a:r>
              <a:rPr sz="1400" spc="-50" dirty="0">
                <a:solidFill>
                  <a:srgbClr val="252525"/>
                </a:solidFill>
                <a:latin typeface="Segoe UI"/>
                <a:cs typeface="Segoe UI"/>
              </a:rPr>
              <a:t> </a:t>
            </a:r>
            <a:r>
              <a:rPr sz="1400" spc="-10" dirty="0">
                <a:solidFill>
                  <a:srgbClr val="252525"/>
                </a:solidFill>
                <a:latin typeface="Segoe UI"/>
                <a:cs typeface="Segoe UI"/>
              </a:rPr>
              <a:t>(AP)</a:t>
            </a:r>
            <a:endParaRPr sz="1400">
              <a:latin typeface="Segoe UI"/>
              <a:cs typeface="Segoe UI"/>
            </a:endParaRPr>
          </a:p>
          <a:p>
            <a:pPr>
              <a:lnSpc>
                <a:spcPct val="100000"/>
              </a:lnSpc>
              <a:spcBef>
                <a:spcPts val="60"/>
              </a:spcBef>
            </a:pPr>
            <a:endParaRPr sz="2000">
              <a:latin typeface="Segoe UI"/>
              <a:cs typeface="Segoe UI"/>
            </a:endParaRPr>
          </a:p>
          <a:p>
            <a:pPr marL="12700">
              <a:lnSpc>
                <a:spcPct val="100000"/>
              </a:lnSpc>
            </a:pPr>
            <a:r>
              <a:rPr sz="1400" spc="-10" dirty="0">
                <a:latin typeface="Calibri"/>
                <a:cs typeface="Calibri"/>
              </a:rPr>
              <a:t>CP</a:t>
            </a:r>
            <a:r>
              <a:rPr sz="1400" spc="-30" dirty="0">
                <a:latin typeface="Calibri"/>
                <a:cs typeface="Calibri"/>
              </a:rPr>
              <a:t> </a:t>
            </a:r>
            <a:r>
              <a:rPr sz="1400" spc="-5" dirty="0">
                <a:latin typeface="Calibri"/>
                <a:cs typeface="Calibri"/>
              </a:rPr>
              <a:t>5</a:t>
            </a:r>
            <a:r>
              <a:rPr sz="1400" spc="-15" dirty="0">
                <a:latin typeface="Calibri"/>
                <a:cs typeface="Calibri"/>
              </a:rPr>
              <a:t> </a:t>
            </a:r>
            <a:r>
              <a:rPr sz="1400" spc="-5" dirty="0">
                <a:latin typeface="Calibri"/>
                <a:cs typeface="Calibri"/>
              </a:rPr>
              <a:t>(AP)</a:t>
            </a:r>
            <a:endParaRPr sz="1400">
              <a:latin typeface="Calibri"/>
              <a:cs typeface="Calibri"/>
            </a:endParaRPr>
          </a:p>
          <a:p>
            <a:pPr>
              <a:lnSpc>
                <a:spcPct val="100000"/>
              </a:lnSpc>
            </a:pPr>
            <a:endParaRPr sz="1400">
              <a:latin typeface="Calibri"/>
              <a:cs typeface="Calibri"/>
            </a:endParaRPr>
          </a:p>
          <a:p>
            <a:pPr marL="12700">
              <a:lnSpc>
                <a:spcPct val="100000"/>
              </a:lnSpc>
              <a:spcBef>
                <a:spcPts val="1110"/>
              </a:spcBef>
            </a:pPr>
            <a:r>
              <a:rPr sz="1400" spc="-10" dirty="0">
                <a:solidFill>
                  <a:srgbClr val="252525"/>
                </a:solidFill>
                <a:latin typeface="Segoe UI"/>
                <a:cs typeface="Segoe UI"/>
              </a:rPr>
              <a:t>CP</a:t>
            </a:r>
            <a:r>
              <a:rPr sz="1400" spc="-30" dirty="0">
                <a:solidFill>
                  <a:srgbClr val="252525"/>
                </a:solidFill>
                <a:latin typeface="Segoe UI"/>
                <a:cs typeface="Segoe UI"/>
              </a:rPr>
              <a:t> </a:t>
            </a:r>
            <a:r>
              <a:rPr sz="1400" spc="-5" dirty="0">
                <a:solidFill>
                  <a:srgbClr val="252525"/>
                </a:solidFill>
                <a:latin typeface="Segoe UI"/>
                <a:cs typeface="Segoe UI"/>
              </a:rPr>
              <a:t>1</a:t>
            </a:r>
            <a:r>
              <a:rPr sz="1400" spc="-50" dirty="0">
                <a:solidFill>
                  <a:srgbClr val="252525"/>
                </a:solidFill>
                <a:latin typeface="Segoe UI"/>
                <a:cs typeface="Segoe UI"/>
              </a:rPr>
              <a:t> </a:t>
            </a:r>
            <a:r>
              <a:rPr sz="1400" spc="-5" dirty="0">
                <a:solidFill>
                  <a:srgbClr val="252525"/>
                </a:solidFill>
                <a:latin typeface="Segoe UI"/>
                <a:cs typeface="Segoe UI"/>
              </a:rPr>
              <a:t>(AKK)</a:t>
            </a:r>
            <a:endParaRPr sz="1400">
              <a:latin typeface="Segoe UI"/>
              <a:cs typeface="Segoe UI"/>
            </a:endParaRPr>
          </a:p>
          <a:p>
            <a:pPr>
              <a:lnSpc>
                <a:spcPct val="100000"/>
              </a:lnSpc>
              <a:spcBef>
                <a:spcPts val="40"/>
              </a:spcBef>
            </a:pPr>
            <a:endParaRPr sz="2050">
              <a:latin typeface="Segoe UI"/>
              <a:cs typeface="Segoe UI"/>
            </a:endParaRPr>
          </a:p>
          <a:p>
            <a:pPr marL="12700">
              <a:lnSpc>
                <a:spcPct val="100000"/>
              </a:lnSpc>
              <a:spcBef>
                <a:spcPts val="5"/>
              </a:spcBef>
            </a:pPr>
            <a:r>
              <a:rPr sz="1400" spc="-10" dirty="0">
                <a:solidFill>
                  <a:srgbClr val="252525"/>
                </a:solidFill>
                <a:latin typeface="Segoe UI"/>
                <a:cs typeface="Segoe UI"/>
              </a:rPr>
              <a:t>CP</a:t>
            </a:r>
            <a:r>
              <a:rPr sz="1400" spc="-30" dirty="0">
                <a:solidFill>
                  <a:srgbClr val="252525"/>
                </a:solidFill>
                <a:latin typeface="Segoe UI"/>
                <a:cs typeface="Segoe UI"/>
              </a:rPr>
              <a:t> </a:t>
            </a:r>
            <a:r>
              <a:rPr sz="1400" spc="-5" dirty="0">
                <a:solidFill>
                  <a:srgbClr val="252525"/>
                </a:solidFill>
                <a:latin typeface="Segoe UI"/>
                <a:cs typeface="Segoe UI"/>
              </a:rPr>
              <a:t>2</a:t>
            </a:r>
            <a:r>
              <a:rPr sz="1400" spc="-45" dirty="0">
                <a:solidFill>
                  <a:srgbClr val="252525"/>
                </a:solidFill>
                <a:latin typeface="Segoe UI"/>
                <a:cs typeface="Segoe UI"/>
              </a:rPr>
              <a:t> </a:t>
            </a:r>
            <a:r>
              <a:rPr sz="1400" spc="-5" dirty="0">
                <a:solidFill>
                  <a:srgbClr val="252525"/>
                </a:solidFill>
                <a:latin typeface="Segoe UI"/>
                <a:cs typeface="Segoe UI"/>
              </a:rPr>
              <a:t>(AKK)</a:t>
            </a:r>
            <a:endParaRPr sz="1400">
              <a:latin typeface="Segoe UI"/>
              <a:cs typeface="Segoe UI"/>
            </a:endParaRPr>
          </a:p>
          <a:p>
            <a:pPr>
              <a:lnSpc>
                <a:spcPct val="100000"/>
              </a:lnSpc>
              <a:spcBef>
                <a:spcPts val="5"/>
              </a:spcBef>
            </a:pPr>
            <a:endParaRPr sz="2300">
              <a:latin typeface="Segoe UI"/>
              <a:cs typeface="Segoe UI"/>
            </a:endParaRPr>
          </a:p>
          <a:p>
            <a:pPr marL="12700">
              <a:lnSpc>
                <a:spcPct val="100000"/>
              </a:lnSpc>
            </a:pPr>
            <a:r>
              <a:rPr sz="1400" spc="-10" dirty="0">
                <a:solidFill>
                  <a:srgbClr val="252525"/>
                </a:solidFill>
                <a:latin typeface="Segoe UI"/>
                <a:cs typeface="Segoe UI"/>
              </a:rPr>
              <a:t>CP</a:t>
            </a:r>
            <a:r>
              <a:rPr sz="1400" spc="-30" dirty="0">
                <a:solidFill>
                  <a:srgbClr val="252525"/>
                </a:solidFill>
                <a:latin typeface="Segoe UI"/>
                <a:cs typeface="Segoe UI"/>
              </a:rPr>
              <a:t> </a:t>
            </a:r>
            <a:r>
              <a:rPr sz="1400" spc="-5" dirty="0">
                <a:solidFill>
                  <a:srgbClr val="252525"/>
                </a:solidFill>
                <a:latin typeface="Segoe UI"/>
                <a:cs typeface="Segoe UI"/>
              </a:rPr>
              <a:t>3</a:t>
            </a:r>
            <a:r>
              <a:rPr sz="1400" spc="-50" dirty="0">
                <a:solidFill>
                  <a:srgbClr val="252525"/>
                </a:solidFill>
                <a:latin typeface="Segoe UI"/>
                <a:cs typeface="Segoe UI"/>
              </a:rPr>
              <a:t> </a:t>
            </a:r>
            <a:r>
              <a:rPr sz="1400" spc="-5" dirty="0">
                <a:solidFill>
                  <a:srgbClr val="252525"/>
                </a:solidFill>
                <a:latin typeface="Segoe UI"/>
                <a:cs typeface="Segoe UI"/>
              </a:rPr>
              <a:t>(AKK)</a:t>
            </a:r>
            <a:endParaRPr sz="1400">
              <a:latin typeface="Segoe UI"/>
              <a:cs typeface="Segoe UI"/>
            </a:endParaRPr>
          </a:p>
          <a:p>
            <a:pPr>
              <a:lnSpc>
                <a:spcPct val="100000"/>
              </a:lnSpc>
              <a:spcBef>
                <a:spcPts val="60"/>
              </a:spcBef>
            </a:pPr>
            <a:endParaRPr sz="2000">
              <a:latin typeface="Segoe UI"/>
              <a:cs typeface="Segoe UI"/>
            </a:endParaRPr>
          </a:p>
          <a:p>
            <a:pPr marL="12700">
              <a:lnSpc>
                <a:spcPct val="100000"/>
              </a:lnSpc>
            </a:pPr>
            <a:r>
              <a:rPr sz="1400" spc="-10" dirty="0">
                <a:latin typeface="Calibri"/>
                <a:cs typeface="Calibri"/>
              </a:rPr>
              <a:t>CP</a:t>
            </a:r>
            <a:r>
              <a:rPr sz="1400" spc="-30" dirty="0">
                <a:latin typeface="Calibri"/>
                <a:cs typeface="Calibri"/>
              </a:rPr>
              <a:t> </a:t>
            </a:r>
            <a:r>
              <a:rPr sz="1400" spc="-5" dirty="0">
                <a:latin typeface="Calibri"/>
                <a:cs typeface="Calibri"/>
              </a:rPr>
              <a:t>4</a:t>
            </a:r>
            <a:r>
              <a:rPr sz="1400" spc="-20" dirty="0">
                <a:latin typeface="Calibri"/>
                <a:cs typeface="Calibri"/>
              </a:rPr>
              <a:t> </a:t>
            </a:r>
            <a:r>
              <a:rPr sz="1400" spc="-5" dirty="0">
                <a:latin typeface="Calibri"/>
                <a:cs typeface="Calibri"/>
              </a:rPr>
              <a:t>(AKK)</a:t>
            </a:r>
            <a:endParaRPr sz="1400">
              <a:latin typeface="Calibri"/>
              <a:cs typeface="Calibri"/>
            </a:endParaRPr>
          </a:p>
          <a:p>
            <a:pPr>
              <a:lnSpc>
                <a:spcPct val="100000"/>
              </a:lnSpc>
            </a:pPr>
            <a:endParaRPr sz="1400">
              <a:latin typeface="Calibri"/>
              <a:cs typeface="Calibri"/>
            </a:endParaRPr>
          </a:p>
          <a:p>
            <a:pPr marL="12700">
              <a:lnSpc>
                <a:spcPct val="100000"/>
              </a:lnSpc>
              <a:spcBef>
                <a:spcPts val="1110"/>
              </a:spcBef>
            </a:pPr>
            <a:r>
              <a:rPr sz="1400" spc="-10" dirty="0">
                <a:solidFill>
                  <a:srgbClr val="252525"/>
                </a:solidFill>
                <a:latin typeface="Segoe UI"/>
                <a:cs typeface="Segoe UI"/>
              </a:rPr>
              <a:t>CP</a:t>
            </a:r>
            <a:r>
              <a:rPr sz="1400" spc="-25" dirty="0">
                <a:solidFill>
                  <a:srgbClr val="252525"/>
                </a:solidFill>
                <a:latin typeface="Segoe UI"/>
                <a:cs typeface="Segoe UI"/>
              </a:rPr>
              <a:t> </a:t>
            </a:r>
            <a:r>
              <a:rPr sz="1400" spc="-5" dirty="0">
                <a:solidFill>
                  <a:srgbClr val="252525"/>
                </a:solidFill>
                <a:latin typeface="Segoe UI"/>
                <a:cs typeface="Segoe UI"/>
              </a:rPr>
              <a:t>5</a:t>
            </a:r>
            <a:r>
              <a:rPr sz="1400" spc="-40" dirty="0">
                <a:solidFill>
                  <a:srgbClr val="252525"/>
                </a:solidFill>
                <a:latin typeface="Segoe UI"/>
                <a:cs typeface="Segoe UI"/>
              </a:rPr>
              <a:t> </a:t>
            </a:r>
            <a:r>
              <a:rPr sz="1400" spc="-5" dirty="0">
                <a:solidFill>
                  <a:srgbClr val="252525"/>
                </a:solidFill>
                <a:latin typeface="Segoe UI"/>
                <a:cs typeface="Segoe UI"/>
              </a:rPr>
              <a:t>(AKK)</a:t>
            </a:r>
            <a:endParaRPr sz="1400">
              <a:latin typeface="Segoe UI"/>
              <a:cs typeface="Segoe UI"/>
            </a:endParaRPr>
          </a:p>
        </p:txBody>
      </p:sp>
      <p:grpSp>
        <p:nvGrpSpPr>
          <p:cNvPr id="15" name="object 15"/>
          <p:cNvGrpSpPr/>
          <p:nvPr/>
        </p:nvGrpSpPr>
        <p:grpSpPr>
          <a:xfrm>
            <a:off x="182665" y="1077659"/>
            <a:ext cx="11814557" cy="5560948"/>
            <a:chOff x="128015" y="1091692"/>
            <a:chExt cx="11814557" cy="5560948"/>
          </a:xfrm>
        </p:grpSpPr>
        <p:sp>
          <p:nvSpPr>
            <p:cNvPr id="16" name="object 16"/>
            <p:cNvSpPr/>
            <p:nvPr/>
          </p:nvSpPr>
          <p:spPr>
            <a:xfrm>
              <a:off x="6284721" y="4944364"/>
              <a:ext cx="2427605" cy="575310"/>
            </a:xfrm>
            <a:custGeom>
              <a:avLst/>
              <a:gdLst/>
              <a:ahLst/>
              <a:cxnLst/>
              <a:rect l="l" t="t" r="r" b="b"/>
              <a:pathLst>
                <a:path w="2427604" h="575310">
                  <a:moveTo>
                    <a:pt x="0" y="0"/>
                  </a:moveTo>
                  <a:lnTo>
                    <a:pt x="0" y="575310"/>
                  </a:lnTo>
                </a:path>
                <a:path w="2427604" h="575310">
                  <a:moveTo>
                    <a:pt x="783717" y="0"/>
                  </a:moveTo>
                  <a:lnTo>
                    <a:pt x="783717" y="575310"/>
                  </a:lnTo>
                </a:path>
                <a:path w="2427604" h="575310">
                  <a:moveTo>
                    <a:pt x="1589277" y="0"/>
                  </a:moveTo>
                  <a:lnTo>
                    <a:pt x="1589277" y="575310"/>
                  </a:lnTo>
                </a:path>
                <a:path w="2427604" h="575310">
                  <a:moveTo>
                    <a:pt x="2427478" y="0"/>
                  </a:moveTo>
                  <a:lnTo>
                    <a:pt x="2427478" y="575310"/>
                  </a:lnTo>
                </a:path>
              </a:pathLst>
            </a:custGeom>
            <a:ln w="12700">
              <a:solidFill>
                <a:srgbClr val="FFFFFF"/>
              </a:solidFill>
            </a:ln>
          </p:spPr>
          <p:txBody>
            <a:bodyPr wrap="square" lIns="0" tIns="0" rIns="0" bIns="0" rtlCol="0"/>
            <a:lstStyle/>
            <a:p>
              <a:endParaRPr/>
            </a:p>
          </p:txBody>
        </p:sp>
        <p:sp>
          <p:nvSpPr>
            <p:cNvPr id="17" name="object 17"/>
            <p:cNvSpPr/>
            <p:nvPr/>
          </p:nvSpPr>
          <p:spPr>
            <a:xfrm>
              <a:off x="5513958" y="6080899"/>
              <a:ext cx="3957320" cy="561340"/>
            </a:xfrm>
            <a:custGeom>
              <a:avLst/>
              <a:gdLst/>
              <a:ahLst/>
              <a:cxnLst/>
              <a:rect l="l" t="t" r="r" b="b"/>
              <a:pathLst>
                <a:path w="3957320" h="561340">
                  <a:moveTo>
                    <a:pt x="0" y="0"/>
                  </a:moveTo>
                  <a:lnTo>
                    <a:pt x="3957192" y="0"/>
                  </a:lnTo>
                </a:path>
                <a:path w="3957320" h="561340">
                  <a:moveTo>
                    <a:pt x="0" y="561174"/>
                  </a:moveTo>
                  <a:lnTo>
                    <a:pt x="3957192" y="561174"/>
                  </a:lnTo>
                </a:path>
              </a:pathLst>
            </a:custGeom>
            <a:ln w="3175">
              <a:solidFill>
                <a:srgbClr val="BEBEBE"/>
              </a:solidFill>
            </a:ln>
          </p:spPr>
          <p:txBody>
            <a:bodyPr wrap="square" lIns="0" tIns="0" rIns="0" bIns="0" rtlCol="0"/>
            <a:lstStyle/>
            <a:p>
              <a:endParaRPr/>
            </a:p>
          </p:txBody>
        </p:sp>
        <p:sp>
          <p:nvSpPr>
            <p:cNvPr id="18" name="object 18"/>
            <p:cNvSpPr/>
            <p:nvPr/>
          </p:nvSpPr>
          <p:spPr>
            <a:xfrm>
              <a:off x="10301477" y="4943602"/>
              <a:ext cx="762000" cy="551180"/>
            </a:xfrm>
            <a:custGeom>
              <a:avLst/>
              <a:gdLst/>
              <a:ahLst/>
              <a:cxnLst/>
              <a:rect l="l" t="t" r="r" b="b"/>
              <a:pathLst>
                <a:path w="762000" h="551179">
                  <a:moveTo>
                    <a:pt x="0" y="0"/>
                  </a:moveTo>
                  <a:lnTo>
                    <a:pt x="0" y="551053"/>
                  </a:lnTo>
                </a:path>
                <a:path w="762000" h="551179">
                  <a:moveTo>
                    <a:pt x="762000" y="0"/>
                  </a:moveTo>
                  <a:lnTo>
                    <a:pt x="762000" y="551053"/>
                  </a:lnTo>
                </a:path>
              </a:pathLst>
            </a:custGeom>
            <a:ln w="12700">
              <a:solidFill>
                <a:srgbClr val="FFFFFF"/>
              </a:solidFill>
            </a:ln>
          </p:spPr>
          <p:txBody>
            <a:bodyPr wrap="square" lIns="0" tIns="0" rIns="0" bIns="0" rtlCol="0"/>
            <a:lstStyle/>
            <a:p>
              <a:endParaRPr/>
            </a:p>
          </p:txBody>
        </p:sp>
        <p:sp>
          <p:nvSpPr>
            <p:cNvPr id="19" name="object 19"/>
            <p:cNvSpPr/>
            <p:nvPr/>
          </p:nvSpPr>
          <p:spPr>
            <a:xfrm>
              <a:off x="9485122" y="6045580"/>
              <a:ext cx="2457450" cy="607060"/>
            </a:xfrm>
            <a:custGeom>
              <a:avLst/>
              <a:gdLst/>
              <a:ahLst/>
              <a:cxnLst/>
              <a:rect l="l" t="t" r="r" b="b"/>
              <a:pathLst>
                <a:path w="2457450" h="607059">
                  <a:moveTo>
                    <a:pt x="0" y="0"/>
                  </a:moveTo>
                  <a:lnTo>
                    <a:pt x="2457069" y="0"/>
                  </a:lnTo>
                </a:path>
                <a:path w="2457450" h="607059">
                  <a:moveTo>
                    <a:pt x="0" y="606704"/>
                  </a:moveTo>
                  <a:lnTo>
                    <a:pt x="2457069" y="606704"/>
                  </a:lnTo>
                </a:path>
              </a:pathLst>
            </a:custGeom>
            <a:ln w="3175">
              <a:solidFill>
                <a:srgbClr val="BEBEBE"/>
              </a:solidFill>
            </a:ln>
          </p:spPr>
          <p:txBody>
            <a:bodyPr wrap="square" lIns="0" tIns="0" rIns="0" bIns="0" rtlCol="0"/>
            <a:lstStyle/>
            <a:p>
              <a:endParaRPr/>
            </a:p>
          </p:txBody>
        </p:sp>
        <p:sp>
          <p:nvSpPr>
            <p:cNvPr id="20" name="object 20"/>
            <p:cNvSpPr/>
            <p:nvPr/>
          </p:nvSpPr>
          <p:spPr>
            <a:xfrm>
              <a:off x="128015" y="2645664"/>
              <a:ext cx="11813540" cy="2868295"/>
            </a:xfrm>
            <a:custGeom>
              <a:avLst/>
              <a:gdLst/>
              <a:ahLst/>
              <a:cxnLst/>
              <a:rect l="l" t="t" r="r" b="b"/>
              <a:pathLst>
                <a:path w="11813540" h="2868295">
                  <a:moveTo>
                    <a:pt x="204215" y="0"/>
                  </a:moveTo>
                  <a:lnTo>
                    <a:pt x="11813032" y="0"/>
                  </a:lnTo>
                </a:path>
                <a:path w="11813540" h="2868295">
                  <a:moveTo>
                    <a:pt x="115823" y="563880"/>
                  </a:moveTo>
                  <a:lnTo>
                    <a:pt x="11724640" y="563880"/>
                  </a:lnTo>
                </a:path>
                <a:path w="11813540" h="2868295">
                  <a:moveTo>
                    <a:pt x="0" y="2307336"/>
                  </a:moveTo>
                  <a:lnTo>
                    <a:pt x="11608816" y="2307336"/>
                  </a:lnTo>
                </a:path>
                <a:path w="11813540" h="2868295">
                  <a:moveTo>
                    <a:pt x="115823" y="2868168"/>
                  </a:moveTo>
                  <a:lnTo>
                    <a:pt x="11724640" y="2868168"/>
                  </a:lnTo>
                </a:path>
              </a:pathLst>
            </a:custGeom>
            <a:ln w="6350">
              <a:solidFill>
                <a:srgbClr val="D9D9D9"/>
              </a:solidFill>
            </a:ln>
          </p:spPr>
          <p:txBody>
            <a:bodyPr wrap="square" lIns="0" tIns="0" rIns="0" bIns="0" rtlCol="0"/>
            <a:lstStyle/>
            <a:p>
              <a:endParaRPr/>
            </a:p>
          </p:txBody>
        </p:sp>
        <p:pic>
          <p:nvPicPr>
            <p:cNvPr id="21" name="object 21"/>
            <p:cNvPicPr/>
            <p:nvPr/>
          </p:nvPicPr>
          <p:blipFill>
            <a:blip r:embed="rId4" cstate="print"/>
            <a:stretch>
              <a:fillRect/>
            </a:stretch>
          </p:blipFill>
          <p:spPr>
            <a:xfrm>
              <a:off x="2593848" y="2810255"/>
              <a:ext cx="252983" cy="249936"/>
            </a:xfrm>
            <a:prstGeom prst="rect">
              <a:avLst/>
            </a:prstGeom>
          </p:spPr>
        </p:pic>
        <p:pic>
          <p:nvPicPr>
            <p:cNvPr id="22" name="object 22"/>
            <p:cNvPicPr/>
            <p:nvPr/>
          </p:nvPicPr>
          <p:blipFill>
            <a:blip r:embed="rId5" cstate="print"/>
            <a:stretch>
              <a:fillRect/>
            </a:stretch>
          </p:blipFill>
          <p:spPr>
            <a:xfrm>
              <a:off x="2612136" y="3928872"/>
              <a:ext cx="249936" cy="249935"/>
            </a:xfrm>
            <a:prstGeom prst="rect">
              <a:avLst/>
            </a:prstGeom>
          </p:spPr>
        </p:pic>
        <p:pic>
          <p:nvPicPr>
            <p:cNvPr id="23" name="object 23"/>
            <p:cNvPicPr/>
            <p:nvPr/>
          </p:nvPicPr>
          <p:blipFill>
            <a:blip r:embed="rId6" cstate="print"/>
            <a:stretch>
              <a:fillRect/>
            </a:stretch>
          </p:blipFill>
          <p:spPr>
            <a:xfrm>
              <a:off x="3398519" y="1676400"/>
              <a:ext cx="249935" cy="249936"/>
            </a:xfrm>
            <a:prstGeom prst="rect">
              <a:avLst/>
            </a:prstGeom>
          </p:spPr>
        </p:pic>
        <p:pic>
          <p:nvPicPr>
            <p:cNvPr id="24" name="object 24"/>
            <p:cNvPicPr/>
            <p:nvPr/>
          </p:nvPicPr>
          <p:blipFill>
            <a:blip r:embed="rId7" cstate="print"/>
            <a:stretch>
              <a:fillRect/>
            </a:stretch>
          </p:blipFill>
          <p:spPr>
            <a:xfrm>
              <a:off x="3398519" y="5102352"/>
              <a:ext cx="249935" cy="252984"/>
            </a:xfrm>
            <a:prstGeom prst="rect">
              <a:avLst/>
            </a:prstGeom>
          </p:spPr>
        </p:pic>
        <p:pic>
          <p:nvPicPr>
            <p:cNvPr id="25" name="object 25"/>
            <p:cNvPicPr/>
            <p:nvPr/>
          </p:nvPicPr>
          <p:blipFill>
            <a:blip r:embed="rId8" cstate="print"/>
            <a:stretch>
              <a:fillRect/>
            </a:stretch>
          </p:blipFill>
          <p:spPr>
            <a:xfrm>
              <a:off x="4102607" y="2234184"/>
              <a:ext cx="249936" cy="249936"/>
            </a:xfrm>
            <a:prstGeom prst="rect">
              <a:avLst/>
            </a:prstGeom>
          </p:spPr>
        </p:pic>
        <p:pic>
          <p:nvPicPr>
            <p:cNvPr id="26" name="object 26"/>
            <p:cNvPicPr/>
            <p:nvPr/>
          </p:nvPicPr>
          <p:blipFill>
            <a:blip r:embed="rId5" cstate="print"/>
            <a:stretch>
              <a:fillRect/>
            </a:stretch>
          </p:blipFill>
          <p:spPr>
            <a:xfrm>
              <a:off x="4102607" y="4550664"/>
              <a:ext cx="249936" cy="249936"/>
            </a:xfrm>
            <a:prstGeom prst="rect">
              <a:avLst/>
            </a:prstGeom>
          </p:spPr>
        </p:pic>
        <p:pic>
          <p:nvPicPr>
            <p:cNvPr id="27" name="object 27"/>
            <p:cNvPicPr/>
            <p:nvPr/>
          </p:nvPicPr>
          <p:blipFill>
            <a:blip r:embed="rId4" cstate="print"/>
            <a:stretch>
              <a:fillRect/>
            </a:stretch>
          </p:blipFill>
          <p:spPr>
            <a:xfrm>
              <a:off x="4946904" y="2810255"/>
              <a:ext cx="252984" cy="249936"/>
            </a:xfrm>
            <a:prstGeom prst="rect">
              <a:avLst/>
            </a:prstGeom>
          </p:spPr>
        </p:pic>
        <p:pic>
          <p:nvPicPr>
            <p:cNvPr id="28" name="object 28"/>
            <p:cNvPicPr/>
            <p:nvPr/>
          </p:nvPicPr>
          <p:blipFill>
            <a:blip r:embed="rId9" cstate="print"/>
            <a:stretch>
              <a:fillRect/>
            </a:stretch>
          </p:blipFill>
          <p:spPr>
            <a:xfrm>
              <a:off x="4946904" y="6220967"/>
              <a:ext cx="252984" cy="249935"/>
            </a:xfrm>
            <a:prstGeom prst="rect">
              <a:avLst/>
            </a:prstGeom>
          </p:spPr>
        </p:pic>
        <p:pic>
          <p:nvPicPr>
            <p:cNvPr id="29" name="object 29"/>
            <p:cNvPicPr/>
            <p:nvPr/>
          </p:nvPicPr>
          <p:blipFill>
            <a:blip r:embed="rId10" cstate="print"/>
            <a:stretch>
              <a:fillRect/>
            </a:stretch>
          </p:blipFill>
          <p:spPr>
            <a:xfrm>
              <a:off x="5766815" y="3395472"/>
              <a:ext cx="249936" cy="252983"/>
            </a:xfrm>
            <a:prstGeom prst="rect">
              <a:avLst/>
            </a:prstGeom>
          </p:spPr>
        </p:pic>
        <p:pic>
          <p:nvPicPr>
            <p:cNvPr id="30" name="object 30"/>
            <p:cNvPicPr/>
            <p:nvPr/>
          </p:nvPicPr>
          <p:blipFill>
            <a:blip r:embed="rId11" cstate="print"/>
            <a:stretch>
              <a:fillRect/>
            </a:stretch>
          </p:blipFill>
          <p:spPr>
            <a:xfrm>
              <a:off x="6486144" y="4550664"/>
              <a:ext cx="252983" cy="249936"/>
            </a:xfrm>
            <a:prstGeom prst="rect">
              <a:avLst/>
            </a:prstGeom>
          </p:spPr>
        </p:pic>
        <p:pic>
          <p:nvPicPr>
            <p:cNvPr id="31" name="object 31"/>
            <p:cNvPicPr/>
            <p:nvPr/>
          </p:nvPicPr>
          <p:blipFill>
            <a:blip r:embed="rId7" cstate="print"/>
            <a:stretch>
              <a:fillRect/>
            </a:stretch>
          </p:blipFill>
          <p:spPr>
            <a:xfrm>
              <a:off x="7242047" y="4556760"/>
              <a:ext cx="249935" cy="252983"/>
            </a:xfrm>
            <a:prstGeom prst="rect">
              <a:avLst/>
            </a:prstGeom>
          </p:spPr>
        </p:pic>
        <p:pic>
          <p:nvPicPr>
            <p:cNvPr id="32" name="object 32"/>
            <p:cNvPicPr/>
            <p:nvPr/>
          </p:nvPicPr>
          <p:blipFill>
            <a:blip r:embed="rId12" cstate="print"/>
            <a:stretch>
              <a:fillRect/>
            </a:stretch>
          </p:blipFill>
          <p:spPr>
            <a:xfrm>
              <a:off x="2584704" y="1112520"/>
              <a:ext cx="252983" cy="249935"/>
            </a:xfrm>
            <a:prstGeom prst="rect">
              <a:avLst/>
            </a:prstGeom>
          </p:spPr>
        </p:pic>
        <p:pic>
          <p:nvPicPr>
            <p:cNvPr id="33" name="object 33"/>
            <p:cNvPicPr/>
            <p:nvPr/>
          </p:nvPicPr>
          <p:blipFill>
            <a:blip r:embed="rId6" cstate="print"/>
            <a:stretch>
              <a:fillRect/>
            </a:stretch>
          </p:blipFill>
          <p:spPr>
            <a:xfrm>
              <a:off x="3404615" y="1127760"/>
              <a:ext cx="249936" cy="249936"/>
            </a:xfrm>
            <a:prstGeom prst="rect">
              <a:avLst/>
            </a:prstGeom>
          </p:spPr>
        </p:pic>
        <p:pic>
          <p:nvPicPr>
            <p:cNvPr id="34" name="object 34"/>
            <p:cNvPicPr/>
            <p:nvPr/>
          </p:nvPicPr>
          <p:blipFill>
            <a:blip r:embed="rId6" cstate="print"/>
            <a:stretch>
              <a:fillRect/>
            </a:stretch>
          </p:blipFill>
          <p:spPr>
            <a:xfrm>
              <a:off x="9747504" y="1091692"/>
              <a:ext cx="249936" cy="249935"/>
            </a:xfrm>
            <a:prstGeom prst="rect">
              <a:avLst/>
            </a:prstGeom>
          </p:spPr>
        </p:pic>
        <p:pic>
          <p:nvPicPr>
            <p:cNvPr id="35" name="object 35"/>
            <p:cNvPicPr/>
            <p:nvPr/>
          </p:nvPicPr>
          <p:blipFill>
            <a:blip r:embed="rId8" cstate="print"/>
            <a:stretch>
              <a:fillRect/>
            </a:stretch>
          </p:blipFill>
          <p:spPr>
            <a:xfrm>
              <a:off x="10555223" y="2234184"/>
              <a:ext cx="249935" cy="249936"/>
            </a:xfrm>
            <a:prstGeom prst="rect">
              <a:avLst/>
            </a:prstGeom>
          </p:spPr>
        </p:pic>
        <p:pic>
          <p:nvPicPr>
            <p:cNvPr id="36" name="object 36"/>
            <p:cNvPicPr/>
            <p:nvPr/>
          </p:nvPicPr>
          <p:blipFill>
            <a:blip r:embed="rId13" cstate="print"/>
            <a:stretch>
              <a:fillRect/>
            </a:stretch>
          </p:blipFill>
          <p:spPr>
            <a:xfrm>
              <a:off x="10555223" y="2849880"/>
              <a:ext cx="249935" cy="252984"/>
            </a:xfrm>
            <a:prstGeom prst="rect">
              <a:avLst/>
            </a:prstGeom>
          </p:spPr>
        </p:pic>
        <p:pic>
          <p:nvPicPr>
            <p:cNvPr id="37" name="object 37"/>
            <p:cNvPicPr/>
            <p:nvPr/>
          </p:nvPicPr>
          <p:blipFill>
            <a:blip r:embed="rId14" cstate="print"/>
            <a:stretch>
              <a:fillRect/>
            </a:stretch>
          </p:blipFill>
          <p:spPr>
            <a:xfrm>
              <a:off x="10555223" y="5138928"/>
              <a:ext cx="249935" cy="252984"/>
            </a:xfrm>
            <a:prstGeom prst="rect">
              <a:avLst/>
            </a:prstGeom>
          </p:spPr>
        </p:pic>
        <p:pic>
          <p:nvPicPr>
            <p:cNvPr id="38" name="object 38"/>
            <p:cNvPicPr/>
            <p:nvPr/>
          </p:nvPicPr>
          <p:blipFill>
            <a:blip r:embed="rId8" cstate="print"/>
            <a:stretch>
              <a:fillRect/>
            </a:stretch>
          </p:blipFill>
          <p:spPr>
            <a:xfrm>
              <a:off x="10555223" y="3349752"/>
              <a:ext cx="249935" cy="249936"/>
            </a:xfrm>
            <a:prstGeom prst="rect">
              <a:avLst/>
            </a:prstGeom>
          </p:spPr>
        </p:pic>
        <p:pic>
          <p:nvPicPr>
            <p:cNvPr id="39" name="object 39"/>
            <p:cNvPicPr/>
            <p:nvPr/>
          </p:nvPicPr>
          <p:blipFill>
            <a:blip r:embed="rId15" cstate="print"/>
            <a:stretch>
              <a:fillRect/>
            </a:stretch>
          </p:blipFill>
          <p:spPr>
            <a:xfrm>
              <a:off x="10555223" y="5699760"/>
              <a:ext cx="249935" cy="252984"/>
            </a:xfrm>
            <a:prstGeom prst="rect">
              <a:avLst/>
            </a:prstGeom>
          </p:spPr>
        </p:pic>
        <p:pic>
          <p:nvPicPr>
            <p:cNvPr id="40" name="object 40"/>
            <p:cNvPicPr/>
            <p:nvPr/>
          </p:nvPicPr>
          <p:blipFill>
            <a:blip r:embed="rId12" cstate="print"/>
            <a:stretch>
              <a:fillRect/>
            </a:stretch>
          </p:blipFill>
          <p:spPr>
            <a:xfrm>
              <a:off x="11362944" y="2228088"/>
              <a:ext cx="252983" cy="249936"/>
            </a:xfrm>
            <a:prstGeom prst="rect">
              <a:avLst/>
            </a:prstGeom>
          </p:spPr>
        </p:pic>
        <p:pic>
          <p:nvPicPr>
            <p:cNvPr id="41" name="object 41"/>
            <p:cNvPicPr/>
            <p:nvPr/>
          </p:nvPicPr>
          <p:blipFill>
            <a:blip r:embed="rId16" cstate="print"/>
            <a:stretch>
              <a:fillRect/>
            </a:stretch>
          </p:blipFill>
          <p:spPr>
            <a:xfrm>
              <a:off x="10555223" y="6217920"/>
              <a:ext cx="249935" cy="249936"/>
            </a:xfrm>
            <a:prstGeom prst="rect">
              <a:avLst/>
            </a:prstGeom>
          </p:spPr>
        </p:pic>
        <p:pic>
          <p:nvPicPr>
            <p:cNvPr id="42" name="object 42"/>
            <p:cNvPicPr/>
            <p:nvPr/>
          </p:nvPicPr>
          <p:blipFill>
            <a:blip r:embed="rId17" cstate="print"/>
            <a:stretch>
              <a:fillRect/>
            </a:stretch>
          </p:blipFill>
          <p:spPr>
            <a:xfrm>
              <a:off x="11362944" y="2868167"/>
              <a:ext cx="252983" cy="252984"/>
            </a:xfrm>
            <a:prstGeom prst="rect">
              <a:avLst/>
            </a:prstGeom>
          </p:spPr>
        </p:pic>
        <p:pic>
          <p:nvPicPr>
            <p:cNvPr id="43" name="object 43"/>
            <p:cNvPicPr/>
            <p:nvPr/>
          </p:nvPicPr>
          <p:blipFill>
            <a:blip r:embed="rId4" cstate="print"/>
            <a:stretch>
              <a:fillRect/>
            </a:stretch>
          </p:blipFill>
          <p:spPr>
            <a:xfrm>
              <a:off x="11362944" y="3386327"/>
              <a:ext cx="252983" cy="249936"/>
            </a:xfrm>
            <a:prstGeom prst="rect">
              <a:avLst/>
            </a:prstGeom>
          </p:spPr>
        </p:pic>
        <p:pic>
          <p:nvPicPr>
            <p:cNvPr id="44" name="object 44"/>
            <p:cNvPicPr/>
            <p:nvPr/>
          </p:nvPicPr>
          <p:blipFill>
            <a:blip r:embed="rId18" cstate="print"/>
            <a:stretch>
              <a:fillRect/>
            </a:stretch>
          </p:blipFill>
          <p:spPr>
            <a:xfrm>
              <a:off x="11362944" y="5129784"/>
              <a:ext cx="252983" cy="249936"/>
            </a:xfrm>
            <a:prstGeom prst="rect">
              <a:avLst/>
            </a:prstGeom>
          </p:spPr>
        </p:pic>
        <p:pic>
          <p:nvPicPr>
            <p:cNvPr id="45" name="object 45"/>
            <p:cNvPicPr/>
            <p:nvPr/>
          </p:nvPicPr>
          <p:blipFill>
            <a:blip r:embed="rId19" cstate="print"/>
            <a:stretch>
              <a:fillRect/>
            </a:stretch>
          </p:blipFill>
          <p:spPr>
            <a:xfrm>
              <a:off x="11362944" y="5699760"/>
              <a:ext cx="252983" cy="252984"/>
            </a:xfrm>
            <a:prstGeom prst="rect">
              <a:avLst/>
            </a:prstGeom>
          </p:spPr>
        </p:pic>
        <p:pic>
          <p:nvPicPr>
            <p:cNvPr id="46" name="object 46"/>
            <p:cNvPicPr/>
            <p:nvPr/>
          </p:nvPicPr>
          <p:blipFill>
            <a:blip r:embed="rId20" cstate="print"/>
            <a:stretch>
              <a:fillRect/>
            </a:stretch>
          </p:blipFill>
          <p:spPr>
            <a:xfrm>
              <a:off x="11362944" y="6233160"/>
              <a:ext cx="252983" cy="249936"/>
            </a:xfrm>
            <a:prstGeom prst="rect">
              <a:avLst/>
            </a:prstGeom>
          </p:spPr>
        </p:pic>
        <p:pic>
          <p:nvPicPr>
            <p:cNvPr id="47" name="object 47"/>
            <p:cNvPicPr/>
            <p:nvPr/>
          </p:nvPicPr>
          <p:blipFill>
            <a:blip r:embed="rId15" cstate="print"/>
            <a:stretch>
              <a:fillRect/>
            </a:stretch>
          </p:blipFill>
          <p:spPr>
            <a:xfrm>
              <a:off x="8830056" y="5727191"/>
              <a:ext cx="249936" cy="252984"/>
            </a:xfrm>
            <a:prstGeom prst="rect">
              <a:avLst/>
            </a:prstGeom>
          </p:spPr>
        </p:pic>
        <p:pic>
          <p:nvPicPr>
            <p:cNvPr id="48" name="object 48"/>
            <p:cNvPicPr/>
            <p:nvPr/>
          </p:nvPicPr>
          <p:blipFill>
            <a:blip r:embed="rId21" cstate="print"/>
            <a:stretch>
              <a:fillRect/>
            </a:stretch>
          </p:blipFill>
          <p:spPr>
            <a:xfrm>
              <a:off x="8830056" y="6233160"/>
              <a:ext cx="249936" cy="249936"/>
            </a:xfrm>
            <a:prstGeom prst="rect">
              <a:avLst/>
            </a:prstGeom>
          </p:spPr>
        </p:pic>
        <p:pic>
          <p:nvPicPr>
            <p:cNvPr id="49" name="object 49"/>
            <p:cNvPicPr/>
            <p:nvPr/>
          </p:nvPicPr>
          <p:blipFill>
            <a:blip r:embed="rId22" cstate="print"/>
            <a:stretch>
              <a:fillRect/>
            </a:stretch>
          </p:blipFill>
          <p:spPr>
            <a:xfrm>
              <a:off x="7967472" y="5702808"/>
              <a:ext cx="252983" cy="252983"/>
            </a:xfrm>
            <a:prstGeom prst="rect">
              <a:avLst/>
            </a:prstGeom>
          </p:spPr>
        </p:pic>
        <p:pic>
          <p:nvPicPr>
            <p:cNvPr id="50" name="object 50"/>
            <p:cNvPicPr/>
            <p:nvPr/>
          </p:nvPicPr>
          <p:blipFill>
            <a:blip r:embed="rId23" cstate="print"/>
            <a:stretch>
              <a:fillRect/>
            </a:stretch>
          </p:blipFill>
          <p:spPr>
            <a:xfrm>
              <a:off x="7967472" y="5138928"/>
              <a:ext cx="252983" cy="252984"/>
            </a:xfrm>
            <a:prstGeom prst="rect">
              <a:avLst/>
            </a:prstGeom>
          </p:spPr>
        </p:pic>
        <p:pic>
          <p:nvPicPr>
            <p:cNvPr id="51" name="object 51"/>
            <p:cNvPicPr/>
            <p:nvPr/>
          </p:nvPicPr>
          <p:blipFill>
            <a:blip r:embed="rId12" cstate="print"/>
            <a:stretch>
              <a:fillRect/>
            </a:stretch>
          </p:blipFill>
          <p:spPr>
            <a:xfrm>
              <a:off x="8921496" y="2289048"/>
              <a:ext cx="252983" cy="249936"/>
            </a:xfrm>
            <a:prstGeom prst="rect">
              <a:avLst/>
            </a:prstGeom>
          </p:spPr>
        </p:pic>
        <p:pic>
          <p:nvPicPr>
            <p:cNvPr id="52" name="object 52"/>
            <p:cNvPicPr/>
            <p:nvPr/>
          </p:nvPicPr>
          <p:blipFill>
            <a:blip r:embed="rId17" cstate="print"/>
            <a:stretch>
              <a:fillRect/>
            </a:stretch>
          </p:blipFill>
          <p:spPr>
            <a:xfrm>
              <a:off x="8209785" y="1688592"/>
              <a:ext cx="252983" cy="252984"/>
            </a:xfrm>
            <a:prstGeom prst="rect">
              <a:avLst/>
            </a:prstGeom>
          </p:spPr>
        </p:pic>
        <p:pic>
          <p:nvPicPr>
            <p:cNvPr id="53" name="object 53"/>
            <p:cNvPicPr/>
            <p:nvPr/>
          </p:nvPicPr>
          <p:blipFill>
            <a:blip r:embed="rId4" cstate="print"/>
            <a:stretch>
              <a:fillRect/>
            </a:stretch>
          </p:blipFill>
          <p:spPr>
            <a:xfrm>
              <a:off x="8906256" y="3392424"/>
              <a:ext cx="252984" cy="249936"/>
            </a:xfrm>
            <a:prstGeom prst="rect">
              <a:avLst/>
            </a:prstGeom>
          </p:spPr>
        </p:pic>
        <p:pic>
          <p:nvPicPr>
            <p:cNvPr id="54" name="object 54"/>
            <p:cNvPicPr/>
            <p:nvPr/>
          </p:nvPicPr>
          <p:blipFill>
            <a:blip r:embed="rId10" cstate="print"/>
            <a:stretch>
              <a:fillRect/>
            </a:stretch>
          </p:blipFill>
          <p:spPr>
            <a:xfrm>
              <a:off x="6486144" y="1688592"/>
              <a:ext cx="249935" cy="252984"/>
            </a:xfrm>
            <a:prstGeom prst="rect">
              <a:avLst/>
            </a:prstGeom>
          </p:spPr>
        </p:pic>
        <p:pic>
          <p:nvPicPr>
            <p:cNvPr id="55" name="object 55"/>
            <p:cNvPicPr/>
            <p:nvPr/>
          </p:nvPicPr>
          <p:blipFill>
            <a:blip r:embed="rId23" cstate="print"/>
            <a:stretch>
              <a:fillRect/>
            </a:stretch>
          </p:blipFill>
          <p:spPr>
            <a:xfrm>
              <a:off x="5766815" y="4532376"/>
              <a:ext cx="252984" cy="252984"/>
            </a:xfrm>
            <a:prstGeom prst="rect">
              <a:avLst/>
            </a:prstGeom>
          </p:spPr>
        </p:pic>
        <p:pic>
          <p:nvPicPr>
            <p:cNvPr id="56" name="object 56"/>
            <p:cNvPicPr/>
            <p:nvPr/>
          </p:nvPicPr>
          <p:blipFill>
            <a:blip r:embed="rId10" cstate="print"/>
            <a:stretch>
              <a:fillRect/>
            </a:stretch>
          </p:blipFill>
          <p:spPr>
            <a:xfrm>
              <a:off x="7290815" y="1688592"/>
              <a:ext cx="249935" cy="252984"/>
            </a:xfrm>
            <a:prstGeom prst="rect">
              <a:avLst/>
            </a:prstGeom>
          </p:spPr>
        </p:pic>
        <p:pic>
          <p:nvPicPr>
            <p:cNvPr id="57" name="object 57"/>
            <p:cNvPicPr/>
            <p:nvPr/>
          </p:nvPicPr>
          <p:blipFill>
            <a:blip r:embed="rId24" cstate="print"/>
            <a:stretch>
              <a:fillRect/>
            </a:stretch>
          </p:blipFill>
          <p:spPr>
            <a:xfrm>
              <a:off x="5766815" y="5727191"/>
              <a:ext cx="249936" cy="249936"/>
            </a:xfrm>
            <a:prstGeom prst="rect">
              <a:avLst/>
            </a:prstGeom>
          </p:spPr>
        </p:pic>
        <p:pic>
          <p:nvPicPr>
            <p:cNvPr id="58" name="object 58"/>
            <p:cNvPicPr/>
            <p:nvPr/>
          </p:nvPicPr>
          <p:blipFill>
            <a:blip r:embed="rId25" cstate="print"/>
            <a:stretch>
              <a:fillRect/>
            </a:stretch>
          </p:blipFill>
          <p:spPr>
            <a:xfrm>
              <a:off x="7242047" y="3956304"/>
              <a:ext cx="249935" cy="249935"/>
            </a:xfrm>
            <a:prstGeom prst="rect">
              <a:avLst/>
            </a:prstGeom>
          </p:spPr>
        </p:pic>
        <p:pic>
          <p:nvPicPr>
            <p:cNvPr id="59" name="object 59"/>
            <p:cNvPicPr/>
            <p:nvPr/>
          </p:nvPicPr>
          <p:blipFill>
            <a:blip r:embed="rId25" cstate="print"/>
            <a:stretch>
              <a:fillRect/>
            </a:stretch>
          </p:blipFill>
          <p:spPr>
            <a:xfrm>
              <a:off x="6486144" y="3928872"/>
              <a:ext cx="249935" cy="249935"/>
            </a:xfrm>
            <a:prstGeom prst="rect">
              <a:avLst/>
            </a:prstGeom>
          </p:spPr>
        </p:pic>
        <p:pic>
          <p:nvPicPr>
            <p:cNvPr id="60" name="object 60"/>
            <p:cNvPicPr/>
            <p:nvPr/>
          </p:nvPicPr>
          <p:blipFill>
            <a:blip r:embed="rId6" cstate="print"/>
            <a:stretch>
              <a:fillRect/>
            </a:stretch>
          </p:blipFill>
          <p:spPr>
            <a:xfrm>
              <a:off x="9747504" y="2289048"/>
              <a:ext cx="249936" cy="249936"/>
            </a:xfrm>
            <a:prstGeom prst="rect">
              <a:avLst/>
            </a:prstGeom>
          </p:spPr>
        </p:pic>
        <p:pic>
          <p:nvPicPr>
            <p:cNvPr id="61" name="object 61"/>
            <p:cNvPicPr/>
            <p:nvPr/>
          </p:nvPicPr>
          <p:blipFill>
            <a:blip r:embed="rId19" cstate="print"/>
            <a:stretch>
              <a:fillRect/>
            </a:stretch>
          </p:blipFill>
          <p:spPr>
            <a:xfrm>
              <a:off x="9689592" y="5699760"/>
              <a:ext cx="252983" cy="252984"/>
            </a:xfrm>
            <a:prstGeom prst="rect">
              <a:avLst/>
            </a:prstGeom>
          </p:spPr>
        </p:pic>
        <p:pic>
          <p:nvPicPr>
            <p:cNvPr id="62" name="object 62"/>
            <p:cNvPicPr/>
            <p:nvPr/>
          </p:nvPicPr>
          <p:blipFill>
            <a:blip r:embed="rId23" cstate="print"/>
            <a:stretch>
              <a:fillRect/>
            </a:stretch>
          </p:blipFill>
          <p:spPr>
            <a:xfrm>
              <a:off x="9689592" y="4556760"/>
              <a:ext cx="252983" cy="252983"/>
            </a:xfrm>
            <a:prstGeom prst="rect">
              <a:avLst/>
            </a:prstGeom>
          </p:spPr>
        </p:pic>
        <p:pic>
          <p:nvPicPr>
            <p:cNvPr id="63" name="object 63"/>
            <p:cNvPicPr/>
            <p:nvPr/>
          </p:nvPicPr>
          <p:blipFill>
            <a:blip r:embed="rId26" cstate="print"/>
            <a:stretch>
              <a:fillRect/>
            </a:stretch>
          </p:blipFill>
          <p:spPr>
            <a:xfrm>
              <a:off x="5766815" y="1648968"/>
              <a:ext cx="249936" cy="249936"/>
            </a:xfrm>
            <a:prstGeom prst="rect">
              <a:avLst/>
            </a:prstGeom>
          </p:spPr>
        </p:pic>
        <p:pic>
          <p:nvPicPr>
            <p:cNvPr id="64" name="object 64"/>
            <p:cNvPicPr/>
            <p:nvPr/>
          </p:nvPicPr>
          <p:blipFill>
            <a:blip r:embed="rId17" cstate="print"/>
            <a:stretch>
              <a:fillRect/>
            </a:stretch>
          </p:blipFill>
          <p:spPr>
            <a:xfrm>
              <a:off x="4934712" y="2215896"/>
              <a:ext cx="252984" cy="252983"/>
            </a:xfrm>
            <a:prstGeom prst="rect">
              <a:avLst/>
            </a:prstGeom>
          </p:spPr>
        </p:pic>
        <p:pic>
          <p:nvPicPr>
            <p:cNvPr id="65" name="object 65"/>
            <p:cNvPicPr/>
            <p:nvPr/>
          </p:nvPicPr>
          <p:blipFill>
            <a:blip r:embed="rId6" cstate="print"/>
            <a:stretch>
              <a:fillRect/>
            </a:stretch>
          </p:blipFill>
          <p:spPr>
            <a:xfrm>
              <a:off x="6486144" y="2819400"/>
              <a:ext cx="249935" cy="249936"/>
            </a:xfrm>
            <a:prstGeom prst="rect">
              <a:avLst/>
            </a:prstGeom>
          </p:spPr>
        </p:pic>
        <p:pic>
          <p:nvPicPr>
            <p:cNvPr id="66" name="object 66"/>
            <p:cNvPicPr/>
            <p:nvPr/>
          </p:nvPicPr>
          <p:blipFill>
            <a:blip r:embed="rId26" cstate="print"/>
            <a:stretch>
              <a:fillRect/>
            </a:stretch>
          </p:blipFill>
          <p:spPr>
            <a:xfrm>
              <a:off x="7290815" y="2834639"/>
              <a:ext cx="249935" cy="249936"/>
            </a:xfrm>
            <a:prstGeom prst="rect">
              <a:avLst/>
            </a:prstGeom>
          </p:spPr>
        </p:pic>
        <p:pic>
          <p:nvPicPr>
            <p:cNvPr id="67" name="object 67"/>
            <p:cNvPicPr/>
            <p:nvPr/>
          </p:nvPicPr>
          <p:blipFill>
            <a:blip r:embed="rId27" cstate="print"/>
            <a:stretch>
              <a:fillRect/>
            </a:stretch>
          </p:blipFill>
          <p:spPr>
            <a:xfrm>
              <a:off x="4102607" y="3371088"/>
              <a:ext cx="249936" cy="249936"/>
            </a:xfrm>
            <a:prstGeom prst="rect">
              <a:avLst/>
            </a:prstGeom>
          </p:spPr>
        </p:pic>
        <p:pic>
          <p:nvPicPr>
            <p:cNvPr id="68" name="object 68"/>
            <p:cNvPicPr/>
            <p:nvPr/>
          </p:nvPicPr>
          <p:blipFill>
            <a:blip r:embed="rId28" cstate="print"/>
            <a:stretch>
              <a:fillRect/>
            </a:stretch>
          </p:blipFill>
          <p:spPr>
            <a:xfrm>
              <a:off x="4931663" y="5096255"/>
              <a:ext cx="249936" cy="249935"/>
            </a:xfrm>
            <a:prstGeom prst="rect">
              <a:avLst/>
            </a:prstGeom>
          </p:spPr>
        </p:pic>
        <p:pic>
          <p:nvPicPr>
            <p:cNvPr id="69" name="object 69"/>
            <p:cNvPicPr/>
            <p:nvPr/>
          </p:nvPicPr>
          <p:blipFill>
            <a:blip r:embed="rId5" cstate="print"/>
            <a:stretch>
              <a:fillRect/>
            </a:stretch>
          </p:blipFill>
          <p:spPr>
            <a:xfrm>
              <a:off x="4102607" y="3956304"/>
              <a:ext cx="249936" cy="249935"/>
            </a:xfrm>
            <a:prstGeom prst="rect">
              <a:avLst/>
            </a:prstGeom>
          </p:spPr>
        </p:pic>
      </p:grpSp>
      <p:graphicFrame>
        <p:nvGraphicFramePr>
          <p:cNvPr id="70" name="Table 69"/>
          <p:cNvGraphicFramePr>
            <a:graphicFrameLocks noGrp="1"/>
          </p:cNvGraphicFramePr>
          <p:nvPr>
            <p:extLst>
              <p:ext uri="{D42A27DB-BD31-4B8C-83A1-F6EECF244321}">
                <p14:modId xmlns:p14="http://schemas.microsoft.com/office/powerpoint/2010/main" val="3509187629"/>
              </p:ext>
            </p:extLst>
          </p:nvPr>
        </p:nvGraphicFramePr>
        <p:xfrm>
          <a:off x="940044" y="-205918"/>
          <a:ext cx="11201499" cy="1188720"/>
        </p:xfrm>
        <a:graphic>
          <a:graphicData uri="http://schemas.openxmlformats.org/drawingml/2006/table">
            <a:tbl>
              <a:tblPr firstRow="1" bandRow="1">
                <a:tableStyleId>{5C22544A-7EE6-4342-B048-85BDC9FD1C3A}</a:tableStyleId>
              </a:tblPr>
              <a:tblGrid>
                <a:gridCol w="1118751">
                  <a:extLst>
                    <a:ext uri="{9D8B030D-6E8A-4147-A177-3AD203B41FA5}">
                      <a16:colId xmlns:a16="http://schemas.microsoft.com/office/drawing/2014/main" val="20000"/>
                    </a:ext>
                  </a:extLst>
                </a:gridCol>
                <a:gridCol w="908825">
                  <a:extLst>
                    <a:ext uri="{9D8B030D-6E8A-4147-A177-3AD203B41FA5}">
                      <a16:colId xmlns:a16="http://schemas.microsoft.com/office/drawing/2014/main" val="20001"/>
                    </a:ext>
                  </a:extLst>
                </a:gridCol>
                <a:gridCol w="906983">
                  <a:extLst>
                    <a:ext uri="{9D8B030D-6E8A-4147-A177-3AD203B41FA5}">
                      <a16:colId xmlns:a16="http://schemas.microsoft.com/office/drawing/2014/main" val="20002"/>
                    </a:ext>
                  </a:extLst>
                </a:gridCol>
                <a:gridCol w="831401">
                  <a:extLst>
                    <a:ext uri="{9D8B030D-6E8A-4147-A177-3AD203B41FA5}">
                      <a16:colId xmlns:a16="http://schemas.microsoft.com/office/drawing/2014/main" val="20003"/>
                    </a:ext>
                  </a:extLst>
                </a:gridCol>
                <a:gridCol w="806207">
                  <a:extLst>
                    <a:ext uri="{9D8B030D-6E8A-4147-A177-3AD203B41FA5}">
                      <a16:colId xmlns:a16="http://schemas.microsoft.com/office/drawing/2014/main" val="20004"/>
                    </a:ext>
                  </a:extLst>
                </a:gridCol>
                <a:gridCol w="781013">
                  <a:extLst>
                    <a:ext uri="{9D8B030D-6E8A-4147-A177-3AD203B41FA5}">
                      <a16:colId xmlns:a16="http://schemas.microsoft.com/office/drawing/2014/main" val="20005"/>
                    </a:ext>
                  </a:extLst>
                </a:gridCol>
                <a:gridCol w="869192">
                  <a:extLst>
                    <a:ext uri="{9D8B030D-6E8A-4147-A177-3AD203B41FA5}">
                      <a16:colId xmlns:a16="http://schemas.microsoft.com/office/drawing/2014/main" val="20006"/>
                    </a:ext>
                  </a:extLst>
                </a:gridCol>
                <a:gridCol w="860836">
                  <a:extLst>
                    <a:ext uri="{9D8B030D-6E8A-4147-A177-3AD203B41FA5}">
                      <a16:colId xmlns:a16="http://schemas.microsoft.com/office/drawing/2014/main" val="20007"/>
                    </a:ext>
                  </a:extLst>
                </a:gridCol>
                <a:gridCol w="818804">
                  <a:extLst>
                    <a:ext uri="{9D8B030D-6E8A-4147-A177-3AD203B41FA5}">
                      <a16:colId xmlns:a16="http://schemas.microsoft.com/office/drawing/2014/main" val="20008"/>
                    </a:ext>
                  </a:extLst>
                </a:gridCol>
                <a:gridCol w="667640">
                  <a:extLst>
                    <a:ext uri="{9D8B030D-6E8A-4147-A177-3AD203B41FA5}">
                      <a16:colId xmlns:a16="http://schemas.microsoft.com/office/drawing/2014/main" val="20009"/>
                    </a:ext>
                  </a:extLst>
                </a:gridCol>
                <a:gridCol w="881789">
                  <a:extLst>
                    <a:ext uri="{9D8B030D-6E8A-4147-A177-3AD203B41FA5}">
                      <a16:colId xmlns:a16="http://schemas.microsoft.com/office/drawing/2014/main" val="20010"/>
                    </a:ext>
                  </a:extLst>
                </a:gridCol>
                <a:gridCol w="793610">
                  <a:extLst>
                    <a:ext uri="{9D8B030D-6E8A-4147-A177-3AD203B41FA5}">
                      <a16:colId xmlns:a16="http://schemas.microsoft.com/office/drawing/2014/main" val="20011"/>
                    </a:ext>
                  </a:extLst>
                </a:gridCol>
                <a:gridCol w="956448">
                  <a:extLst>
                    <a:ext uri="{9D8B030D-6E8A-4147-A177-3AD203B41FA5}">
                      <a16:colId xmlns:a16="http://schemas.microsoft.com/office/drawing/2014/main" val="20012"/>
                    </a:ext>
                  </a:extLst>
                </a:gridCol>
              </a:tblGrid>
              <a:tr h="953037">
                <a:tc>
                  <a:txBody>
                    <a:bodyPr/>
                    <a:lstStyle/>
                    <a:p>
                      <a:endParaRPr lang="en-US" dirty="0"/>
                    </a:p>
                  </a:txBody>
                  <a:tcPr/>
                </a:tc>
                <a:tc>
                  <a:txBody>
                    <a:bodyPr/>
                    <a:lstStyle/>
                    <a:p>
                      <a:r>
                        <a:rPr lang="en-ID" sz="1200" dirty="0" err="1">
                          <a:solidFill>
                            <a:schemeClr val="bg1"/>
                          </a:solidFill>
                          <a:latin typeface="Comic Sans MS" panose="030F0702030302020204" pitchFamily="66" charset="0"/>
                        </a:rPr>
                        <a:t>Fil</a:t>
                      </a:r>
                      <a:r>
                        <a:rPr lang="en-ID" sz="1200" dirty="0">
                          <a:solidFill>
                            <a:schemeClr val="bg1"/>
                          </a:solidFill>
                          <a:latin typeface="Comic Sans MS" panose="030F0702030302020204" pitchFamily="66" charset="0"/>
                        </a:rPr>
                        <a:t>, </a:t>
                      </a:r>
                      <a:r>
                        <a:rPr lang="en-ID" sz="1200" dirty="0" err="1">
                          <a:solidFill>
                            <a:schemeClr val="bg1"/>
                          </a:solidFill>
                          <a:latin typeface="Comic Sans MS" panose="030F0702030302020204" pitchFamily="66" charset="0"/>
                        </a:rPr>
                        <a:t>ilmu</a:t>
                      </a:r>
                      <a:endParaRPr lang="en-US" sz="1200" dirty="0">
                        <a:solidFill>
                          <a:schemeClr val="bg1"/>
                        </a:solidFill>
                        <a:latin typeface="Comic Sans MS" panose="030F0702030302020204" pitchFamily="66" charset="0"/>
                      </a:endParaRPr>
                    </a:p>
                  </a:txBody>
                  <a:tcPr/>
                </a:tc>
                <a:tc>
                  <a:txBody>
                    <a:bodyPr/>
                    <a:lstStyle/>
                    <a:p>
                      <a:r>
                        <a:rPr lang="en-ID" sz="1200" dirty="0">
                          <a:latin typeface="Comic Sans MS" panose="030F0702030302020204" pitchFamily="66" charset="0"/>
                        </a:rPr>
                        <a:t>Pend. </a:t>
                      </a:r>
                      <a:r>
                        <a:rPr lang="en-ID" sz="1200" dirty="0" err="1">
                          <a:latin typeface="Comic Sans MS" panose="030F0702030302020204" pitchFamily="66" charset="0"/>
                        </a:rPr>
                        <a:t>Studi</a:t>
                      </a:r>
                      <a:r>
                        <a:rPr lang="en-ID" sz="1200" dirty="0">
                          <a:latin typeface="Comic Sans MS" panose="030F0702030302020204" pitchFamily="66" charset="0"/>
                        </a:rPr>
                        <a:t> Islam</a:t>
                      </a:r>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Studi</a:t>
                      </a:r>
                      <a:r>
                        <a:rPr lang="en-ID" sz="1200" dirty="0">
                          <a:latin typeface="Comic Sans MS" panose="030F0702030302020204" pitchFamily="66" charset="0"/>
                        </a:rPr>
                        <a:t> </a:t>
                      </a:r>
                      <a:r>
                        <a:rPr lang="en-ID" sz="1200" dirty="0" err="1">
                          <a:latin typeface="Comic Sans MS" panose="030F0702030302020204" pitchFamily="66" charset="0"/>
                        </a:rPr>
                        <a:t>Teks</a:t>
                      </a:r>
                      <a:endParaRPr lang="en-ID" sz="1200" dirty="0">
                        <a:latin typeface="Comic Sans MS" panose="030F0702030302020204" pitchFamily="66" charset="0"/>
                      </a:endParaRPr>
                    </a:p>
                    <a:p>
                      <a:r>
                        <a:rPr lang="en-ID" sz="1200" dirty="0">
                          <a:latin typeface="Comic Sans MS" panose="030F0702030302020204" pitchFamily="66" charset="0"/>
                        </a:rPr>
                        <a:t>&amp;</a:t>
                      </a:r>
                      <a:r>
                        <a:rPr lang="en-ID" sz="1200" baseline="0" dirty="0">
                          <a:latin typeface="Comic Sans MS" panose="030F0702030302020204" pitchFamily="66" charset="0"/>
                        </a:rPr>
                        <a:t> </a:t>
                      </a:r>
                      <a:r>
                        <a:rPr lang="en-ID" sz="1200" baseline="0" dirty="0" err="1">
                          <a:latin typeface="Comic Sans MS" panose="030F0702030302020204" pitchFamily="66" charset="0"/>
                        </a:rPr>
                        <a:t>filologi</a:t>
                      </a:r>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Senatik</a:t>
                      </a:r>
                      <a:endParaRPr lang="en-ID" sz="1200" dirty="0">
                        <a:latin typeface="Comic Sans MS" panose="030F0702030302020204" pitchFamily="66" charset="0"/>
                      </a:endParaRPr>
                    </a:p>
                    <a:p>
                      <a:r>
                        <a:rPr lang="en-ID" sz="1200" dirty="0">
                          <a:latin typeface="Comic Sans MS" panose="030F0702030302020204" pitchFamily="66" charset="0"/>
                        </a:rPr>
                        <a:t>&amp;</a:t>
                      </a:r>
                      <a:r>
                        <a:rPr lang="en-ID" sz="1200" baseline="0" dirty="0">
                          <a:latin typeface="Comic Sans MS" panose="030F0702030302020204" pitchFamily="66" charset="0"/>
                        </a:rPr>
                        <a:t> </a:t>
                      </a:r>
                      <a:r>
                        <a:rPr lang="en-ID" sz="1200" baseline="0" dirty="0" err="1">
                          <a:latin typeface="Comic Sans MS" panose="030F0702030302020204" pitchFamily="66" charset="0"/>
                        </a:rPr>
                        <a:t>Leksiko</a:t>
                      </a:r>
                      <a:endParaRPr lang="en-ID" sz="1200" baseline="0" dirty="0">
                        <a:latin typeface="Comic Sans MS" panose="030F0702030302020204" pitchFamily="66" charset="0"/>
                      </a:endParaRPr>
                    </a:p>
                    <a:p>
                      <a:r>
                        <a:rPr lang="en-ID" sz="1200" baseline="0" dirty="0">
                          <a:latin typeface="Comic Sans MS" panose="030F0702030302020204" pitchFamily="66" charset="0"/>
                        </a:rPr>
                        <a:t>Arab</a:t>
                      </a:r>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Kajian</a:t>
                      </a:r>
                      <a:endParaRPr lang="en-ID" sz="1200" dirty="0">
                        <a:latin typeface="Comic Sans MS" panose="030F0702030302020204" pitchFamily="66" charset="0"/>
                      </a:endParaRPr>
                    </a:p>
                    <a:p>
                      <a:r>
                        <a:rPr lang="en-ID" sz="1200" dirty="0" err="1">
                          <a:latin typeface="Comic Sans MS" panose="030F0702030302020204" pitchFamily="66" charset="0"/>
                        </a:rPr>
                        <a:t>Timteng</a:t>
                      </a:r>
                      <a:endParaRPr lang="en-US" sz="1200" dirty="0">
                        <a:latin typeface="Comic Sans MS" panose="030F0702030302020204" pitchFamily="66" charset="0"/>
                      </a:endParaRPr>
                    </a:p>
                  </a:txBody>
                  <a:tcPr/>
                </a:tc>
                <a:tc>
                  <a:txBody>
                    <a:bodyPr/>
                    <a:lstStyle/>
                    <a:p>
                      <a:r>
                        <a:rPr lang="en-ID" sz="1200" dirty="0">
                          <a:latin typeface="Comic Sans MS" panose="030F0702030302020204" pitchFamily="66" charset="0"/>
                        </a:rPr>
                        <a:t>Current</a:t>
                      </a:r>
                    </a:p>
                    <a:p>
                      <a:r>
                        <a:rPr lang="en-ID" sz="1200" dirty="0">
                          <a:latin typeface="Comic Sans MS" panose="030F0702030302020204" pitchFamily="66" charset="0"/>
                        </a:rPr>
                        <a:t>Issue</a:t>
                      </a:r>
                      <a:r>
                        <a:rPr lang="en-ID" sz="1200" baseline="0" dirty="0">
                          <a:latin typeface="Comic Sans MS" panose="030F0702030302020204" pitchFamily="66" charset="0"/>
                        </a:rPr>
                        <a:t> on </a:t>
                      </a:r>
                    </a:p>
                    <a:p>
                      <a:r>
                        <a:rPr lang="en-ID" sz="1200" baseline="0" dirty="0">
                          <a:latin typeface="Comic Sans MS" panose="030F0702030302020204" pitchFamily="66" charset="0"/>
                        </a:rPr>
                        <a:t>Arabic Ling.</a:t>
                      </a:r>
                      <a:endParaRPr lang="en-US" sz="1200" dirty="0">
                        <a:latin typeface="Comic Sans MS" panose="030F0702030302020204" pitchFamily="66" charset="0"/>
                      </a:endParaRPr>
                    </a:p>
                  </a:txBody>
                  <a:tcPr/>
                </a:tc>
                <a:tc>
                  <a:txBody>
                    <a:bodyPr/>
                    <a:lstStyle/>
                    <a:p>
                      <a:r>
                        <a:rPr lang="en-ID" sz="1200" dirty="0">
                          <a:latin typeface="Comic Sans MS" panose="030F0702030302020204" pitchFamily="66" charset="0"/>
                        </a:rPr>
                        <a:t>Current</a:t>
                      </a:r>
                    </a:p>
                    <a:p>
                      <a:r>
                        <a:rPr lang="en-ID" sz="1200" dirty="0">
                          <a:latin typeface="Comic Sans MS" panose="030F0702030302020204" pitchFamily="66" charset="0"/>
                        </a:rPr>
                        <a:t>Issue</a:t>
                      </a:r>
                      <a:r>
                        <a:rPr lang="en-ID" sz="1200" baseline="0" dirty="0">
                          <a:latin typeface="Comic Sans MS" panose="030F0702030302020204" pitchFamily="66" charset="0"/>
                        </a:rPr>
                        <a:t> on </a:t>
                      </a:r>
                    </a:p>
                    <a:p>
                      <a:r>
                        <a:rPr lang="en-ID" sz="1200" baseline="0" dirty="0">
                          <a:latin typeface="Comic Sans MS" panose="030F0702030302020204" pitchFamily="66" charset="0"/>
                        </a:rPr>
                        <a:t>Arabic</a:t>
                      </a:r>
                    </a:p>
                    <a:p>
                      <a:r>
                        <a:rPr lang="en-ID" sz="1200" baseline="0" dirty="0">
                          <a:latin typeface="Comic Sans MS" panose="030F0702030302020204" pitchFamily="66" charset="0"/>
                        </a:rPr>
                        <a:t>Literature</a:t>
                      </a:r>
                      <a:endParaRPr lang="en-US" sz="1200" dirty="0">
                        <a:latin typeface="Comic Sans MS" panose="030F0702030302020204" pitchFamily="66" charset="0"/>
                      </a:endParaRPr>
                    </a:p>
                    <a:p>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Albalagh</a:t>
                      </a:r>
                      <a:r>
                        <a:rPr lang="en-ID" sz="1200" baseline="0" dirty="0">
                          <a:latin typeface="Comic Sans MS" panose="030F0702030302020204" pitchFamily="66" charset="0"/>
                        </a:rPr>
                        <a:t> </a:t>
                      </a:r>
                      <a:r>
                        <a:rPr lang="en-ID" sz="1200" baseline="0" dirty="0" err="1">
                          <a:latin typeface="Comic Sans MS" panose="030F0702030302020204" pitchFamily="66" charset="0"/>
                        </a:rPr>
                        <a:t>wa</a:t>
                      </a:r>
                      <a:r>
                        <a:rPr lang="en-ID" sz="1200" baseline="0" dirty="0">
                          <a:latin typeface="Comic Sans MS" panose="030F0702030302020204" pitchFamily="66" charset="0"/>
                        </a:rPr>
                        <a:t>  al-</a:t>
                      </a:r>
                      <a:r>
                        <a:rPr lang="en-ID" sz="1200" baseline="0" dirty="0" err="1">
                          <a:latin typeface="Comic Sans MS" panose="030F0702030302020204" pitchFamily="66" charset="0"/>
                        </a:rPr>
                        <a:t>uslub</a:t>
                      </a:r>
                      <a:endParaRPr lang="en-US" sz="1200" dirty="0">
                        <a:latin typeface="Comic Sans MS" panose="030F0702030302020204" pitchFamily="66" charset="0"/>
                      </a:endParaRPr>
                    </a:p>
                  </a:txBody>
                  <a:tcPr/>
                </a:tc>
                <a:tc>
                  <a:txBody>
                    <a:bodyPr/>
                    <a:lstStyle/>
                    <a:p>
                      <a:r>
                        <a:rPr lang="en-ID" sz="1200" dirty="0">
                          <a:latin typeface="Comic Sans MS" panose="030F0702030302020204" pitchFamily="66" charset="0"/>
                        </a:rPr>
                        <a:t>Research</a:t>
                      </a:r>
                      <a:r>
                        <a:rPr lang="en-ID" sz="1200" baseline="0" dirty="0">
                          <a:latin typeface="Comic Sans MS" panose="030F0702030302020204" pitchFamily="66" charset="0"/>
                        </a:rPr>
                        <a:t> on Ling and </a:t>
                      </a:r>
                      <a:r>
                        <a:rPr lang="en-ID" sz="1200" baseline="0" dirty="0" err="1">
                          <a:latin typeface="Comic Sans MS" panose="030F0702030302020204" pitchFamily="66" charset="0"/>
                        </a:rPr>
                        <a:t>Liter</a:t>
                      </a:r>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Studi</a:t>
                      </a:r>
                      <a:endParaRPr lang="en-ID" sz="1200" dirty="0">
                        <a:latin typeface="Comic Sans MS" panose="030F0702030302020204" pitchFamily="66" charset="0"/>
                      </a:endParaRPr>
                    </a:p>
                    <a:p>
                      <a:r>
                        <a:rPr lang="en-ID" sz="1200" dirty="0" err="1">
                          <a:latin typeface="Comic Sans MS" panose="030F0702030302020204" pitchFamily="66" charset="0"/>
                        </a:rPr>
                        <a:t>Sastra</a:t>
                      </a:r>
                      <a:endParaRPr lang="en-ID" sz="1200" dirty="0">
                        <a:latin typeface="Comic Sans MS" panose="030F0702030302020204" pitchFamily="66" charset="0"/>
                      </a:endParaRPr>
                    </a:p>
                    <a:p>
                      <a:r>
                        <a:rPr lang="en-ID" sz="1200" dirty="0">
                          <a:latin typeface="Comic Sans MS" panose="030F0702030302020204" pitchFamily="66" charset="0"/>
                        </a:rPr>
                        <a:t>Islam </a:t>
                      </a:r>
                      <a:r>
                        <a:rPr lang="en-ID" sz="1200" dirty="0" err="1">
                          <a:latin typeface="Comic Sans MS" panose="030F0702030302020204" pitchFamily="66" charset="0"/>
                        </a:rPr>
                        <a:t>Kawasan</a:t>
                      </a:r>
                      <a:endParaRPr lang="en-US" sz="1200" dirty="0">
                        <a:latin typeface="Comic Sans MS" panose="030F0702030302020204" pitchFamily="66" charset="0"/>
                      </a:endParaRPr>
                    </a:p>
                  </a:txBody>
                  <a:tcPr/>
                </a:tc>
                <a:tc>
                  <a:txBody>
                    <a:bodyPr/>
                    <a:lstStyle/>
                    <a:p>
                      <a:r>
                        <a:rPr lang="en-ID" sz="1200" dirty="0">
                          <a:latin typeface="Comic Sans MS" panose="030F0702030302020204" pitchFamily="66" charset="0"/>
                        </a:rPr>
                        <a:t>Seminar Proposal</a:t>
                      </a:r>
                      <a:endParaRPr lang="en-US" sz="1200" dirty="0">
                        <a:latin typeface="Comic Sans MS" panose="030F0702030302020204" pitchFamily="66" charset="0"/>
                      </a:endParaRPr>
                    </a:p>
                  </a:txBody>
                  <a:tcPr/>
                </a:tc>
                <a:tc>
                  <a:txBody>
                    <a:bodyPr/>
                    <a:lstStyle/>
                    <a:p>
                      <a:r>
                        <a:rPr lang="en-ID" sz="1200" dirty="0" err="1">
                          <a:latin typeface="Comic Sans MS" panose="030F0702030302020204" pitchFamily="66" charset="0"/>
                        </a:rPr>
                        <a:t>Tesis</a:t>
                      </a:r>
                      <a:endParaRPr lang="en-US" sz="1200" dirty="0">
                        <a:latin typeface="Comic Sans MS" panose="030F0702030302020204" pitchFamily="66" charset="0"/>
                      </a:endParaRPr>
                    </a:p>
                  </a:txBody>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5457982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r>
              <a:rPr lang="en-ID" sz="2800" b="1" dirty="0" err="1">
                <a:solidFill>
                  <a:schemeClr val="tx1"/>
                </a:solidFill>
                <a:latin typeface="Comic Sans MS" panose="030F0702030302020204" pitchFamily="66" charset="0"/>
              </a:rPr>
              <a:t>Kurikulum</a:t>
            </a:r>
            <a:r>
              <a:rPr lang="en-ID" sz="2800" b="1" dirty="0">
                <a:solidFill>
                  <a:schemeClr val="tx1"/>
                </a:solidFill>
                <a:latin typeface="Comic Sans MS" panose="030F0702030302020204" pitchFamily="66" charset="0"/>
              </a:rPr>
              <a:t> Program Magister PS </a:t>
            </a:r>
            <a:r>
              <a:rPr lang="en-ID" sz="2800" b="1" dirty="0" err="1">
                <a:solidFill>
                  <a:schemeClr val="tx1"/>
                </a:solidFill>
                <a:latin typeface="Comic Sans MS" panose="030F0702030302020204" pitchFamily="66" charset="0"/>
              </a:rPr>
              <a:t>BSA</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UIN</a:t>
            </a:r>
            <a:r>
              <a:rPr lang="en-ID" sz="2800" b="1" dirty="0">
                <a:solidFill>
                  <a:schemeClr val="tx1"/>
                </a:solidFill>
                <a:latin typeface="Comic Sans MS" panose="030F0702030302020204" pitchFamily="66" charset="0"/>
              </a:rPr>
              <a:t> </a:t>
            </a:r>
            <a:r>
              <a:rPr lang="en-ID" sz="2800" b="1" dirty="0" err="1">
                <a:solidFill>
                  <a:schemeClr val="tx1"/>
                </a:solidFill>
                <a:latin typeface="Comic Sans MS" panose="030F0702030302020204" pitchFamily="66" charset="0"/>
              </a:rPr>
              <a:t>SUKA</a:t>
            </a: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567448" y="1"/>
            <a:ext cx="8624552" cy="6858000"/>
          </a:xfrm>
        </p:spPr>
        <p:txBody>
          <a:bodyPr anchor="t">
            <a:normAutofit fontScale="92500"/>
          </a:bodyPr>
          <a:lstStyle/>
          <a:p>
            <a:r>
              <a:rPr lang="en-ID" sz="2400" dirty="0" err="1">
                <a:solidFill>
                  <a:schemeClr val="tx1"/>
                </a:solidFill>
                <a:latin typeface="Comic Sans MS" panose="030F0702030302020204" pitchFamily="66" charset="0"/>
              </a:rPr>
              <a:t>Profil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tergambar</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jelas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mengacu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Visi-Misi</a:t>
            </a:r>
            <a:endParaRPr lang="en-ID" sz="2400" dirty="0">
              <a:solidFill>
                <a:schemeClr val="tx1"/>
              </a:solidFill>
              <a:latin typeface="Comic Sans MS" panose="030F0702030302020204" pitchFamily="66" charset="0"/>
            </a:endParaRPr>
          </a:p>
          <a:p>
            <a:r>
              <a:rPr lang="en-ID" sz="2400" dirty="0" err="1">
                <a:solidFill>
                  <a:schemeClr val="tx1"/>
                </a:solidFill>
                <a:latin typeface="Comic Sans MS" panose="030F0702030302020204" pitchFamily="66" charset="0"/>
              </a:rPr>
              <a:t>Profil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diturunkan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dalam</a:t>
            </a:r>
            <a:r>
              <a:rPr lang="en-ID" sz="2400" dirty="0">
                <a:solidFill>
                  <a:schemeClr val="tx1"/>
                </a:solidFill>
                <a:latin typeface="Comic Sans MS" panose="030F0702030302020204" pitchFamily="66" charset="0"/>
              </a:rPr>
              <a:t> CPL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mengacu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pada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KKNI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SNPT</a:t>
            </a:r>
            <a:endParaRPr lang="en-ID" sz="2400" dirty="0">
              <a:solidFill>
                <a:schemeClr val="tx1"/>
              </a:solidFill>
              <a:latin typeface="Comic Sans MS" panose="030F0702030302020204" pitchFamily="66" charset="0"/>
            </a:endParaRPr>
          </a:p>
          <a:p>
            <a:r>
              <a:rPr lang="en-ID" sz="2400" dirty="0">
                <a:solidFill>
                  <a:schemeClr val="tx1"/>
                </a:solidFill>
                <a:latin typeface="Comic Sans MS" panose="030F0702030302020204" pitchFamily="66" charset="0"/>
              </a:rPr>
              <a:t>CPL </a:t>
            </a:r>
            <a:r>
              <a:rPr lang="en-ID" sz="2400" dirty="0" err="1">
                <a:solidFill>
                  <a:schemeClr val="tx1"/>
                </a:solidFill>
                <a:latin typeface="Comic Sans MS" panose="030F0702030302020204" pitchFamily="66" charset="0"/>
              </a:rPr>
              <a:t>meliputi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unsur</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sikap-tata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nilai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pengetahuan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keterampilan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umum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keterampilan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khusus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sesuai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profil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a:t>
            </a:r>
          </a:p>
          <a:p>
            <a:r>
              <a:rPr lang="en-ID" sz="2400" dirty="0">
                <a:solidFill>
                  <a:schemeClr val="tx1"/>
                </a:solidFill>
                <a:latin typeface="Comic Sans MS" panose="030F0702030302020204" pitchFamily="66" charset="0"/>
              </a:rPr>
              <a:t>CPL yang </a:t>
            </a:r>
            <a:r>
              <a:rPr lang="en-ID" sz="2400" dirty="0" err="1">
                <a:solidFill>
                  <a:schemeClr val="tx1"/>
                </a:solidFill>
                <a:latin typeface="Comic Sans MS" panose="030F0702030302020204" pitchFamily="66" charset="0"/>
              </a:rPr>
              <a:t>dirumuskan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dikonekesikan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Bahan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Kajian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Matakuliah</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relevan</a:t>
            </a:r>
            <a:r>
              <a:rPr lang="en-ID" sz="2400" dirty="0">
                <a:solidFill>
                  <a:schemeClr val="tx1"/>
                </a:solidFill>
                <a:latin typeface="Comic Sans MS" panose="030F0702030302020204" pitchFamily="66" charset="0"/>
              </a:rPr>
              <a:t>.</a:t>
            </a:r>
          </a:p>
          <a:p>
            <a:r>
              <a:rPr lang="en-ID" sz="2400" dirty="0" err="1">
                <a:solidFill>
                  <a:schemeClr val="tx1"/>
                </a:solidFill>
                <a:latin typeface="Comic Sans MS" panose="030F0702030302020204" pitchFamily="66" charset="0"/>
              </a:rPr>
              <a:t>Struktur</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menggambarkan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visi-misi</a:t>
            </a:r>
            <a:r>
              <a:rPr lang="en-ID" sz="2400" dirty="0">
                <a:solidFill>
                  <a:schemeClr val="tx1"/>
                </a:solidFill>
                <a:latin typeface="Comic Sans MS" panose="030F0702030302020204" pitchFamily="66" charset="0"/>
              </a:rPr>
              <a:t> PS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Profil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a:t>
            </a:r>
          </a:p>
          <a:p>
            <a:r>
              <a:rPr lang="en-ID" sz="2400" dirty="0" err="1">
                <a:solidFill>
                  <a:schemeClr val="tx1"/>
                </a:solidFill>
                <a:latin typeface="Comic Sans MS" panose="030F0702030302020204" pitchFamily="66" charset="0"/>
              </a:rPr>
              <a:t>Matakuliah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memadai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terkait</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bidang</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kebahsaan</a:t>
            </a:r>
            <a:r>
              <a:rPr lang="en-ID" sz="2400" dirty="0">
                <a:solidFill>
                  <a:schemeClr val="tx1"/>
                </a:solidFill>
                <a:latin typeface="Comic Sans MS" panose="030F0702030302020204" pitchFamily="66" charset="0"/>
              </a:rPr>
              <a:t> Arab (</a:t>
            </a:r>
            <a:r>
              <a:rPr lang="en-ID" sz="2400" dirty="0" err="1">
                <a:solidFill>
                  <a:schemeClr val="tx1"/>
                </a:solidFill>
                <a:latin typeface="Comic Sans MS" panose="030F0702030302020204" pitchFamily="66" charset="0"/>
              </a:rPr>
              <a:t>profil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linguis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kesastraan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kritikus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sastra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Peneliti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Madaya</a:t>
            </a:r>
            <a:r>
              <a:rPr lang="en-ID" sz="2400" dirty="0">
                <a:solidFill>
                  <a:schemeClr val="tx1"/>
                </a:solidFill>
                <a:latin typeface="Comic Sans MS" panose="030F0702030302020204" pitchFamily="66" charset="0"/>
              </a:rPr>
              <a:t>.</a:t>
            </a:r>
          </a:p>
          <a:p>
            <a:r>
              <a:rPr lang="en-ID" sz="2400" dirty="0" err="1">
                <a:solidFill>
                  <a:schemeClr val="tx1"/>
                </a:solidFill>
                <a:latin typeface="Comic Sans MS" panose="030F0702030302020204" pitchFamily="66" charset="0"/>
              </a:rPr>
              <a:t>Untuk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fleksibilitas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mungkin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perlu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ada</a:t>
            </a:r>
            <a:r>
              <a:rPr lang="en-ID" sz="2400" dirty="0">
                <a:solidFill>
                  <a:schemeClr val="tx1"/>
                </a:solidFill>
                <a:latin typeface="Comic Sans MS" panose="030F0702030302020204" pitchFamily="66" charset="0"/>
              </a:rPr>
              <a:t> MK </a:t>
            </a:r>
            <a:r>
              <a:rPr lang="en-ID" sz="2400" dirty="0" err="1">
                <a:solidFill>
                  <a:schemeClr val="tx1"/>
                </a:solidFill>
                <a:latin typeface="Comic Sans MS" panose="030F0702030302020204" pitchFamily="66" charset="0"/>
              </a:rPr>
              <a:t>pilihan</a:t>
            </a:r>
            <a:r>
              <a:rPr lang="en-ID" sz="2400" dirty="0">
                <a:solidFill>
                  <a:schemeClr val="tx1"/>
                </a:solidFill>
                <a:latin typeface="Comic Sans MS" panose="030F0702030302020204" pitchFamily="66" charset="0"/>
              </a:rPr>
              <a:t>?.</a:t>
            </a:r>
          </a:p>
          <a:p>
            <a:r>
              <a:rPr lang="en-ID" sz="2400" dirty="0" err="1">
                <a:solidFill>
                  <a:schemeClr val="tx1"/>
                </a:solidFill>
                <a:latin typeface="Comic Sans MS" panose="030F0702030302020204" pitchFamily="66" charset="0"/>
              </a:rPr>
              <a:t>Sebagai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linguis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apa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tidak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dibutuhkan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materi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Analisis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Wacana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bisa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sebagai</a:t>
            </a:r>
            <a:r>
              <a:rPr lang="en-ID" sz="2400" dirty="0">
                <a:solidFill>
                  <a:schemeClr val="tx1"/>
                </a:solidFill>
                <a:latin typeface="Comic Sans MS" panose="030F0702030302020204" pitchFamily="66" charset="0"/>
              </a:rPr>
              <a:t> MK </a:t>
            </a:r>
            <a:r>
              <a:rPr lang="en-ID" sz="2400" dirty="0" err="1">
                <a:solidFill>
                  <a:schemeClr val="tx1"/>
                </a:solidFill>
                <a:latin typeface="Comic Sans MS" panose="030F0702030302020204" pitchFamily="66" charset="0"/>
              </a:rPr>
              <a:t>pilihan</a:t>
            </a:r>
            <a:r>
              <a:rPr lang="en-ID" sz="2400" dirty="0">
                <a:solidFill>
                  <a:schemeClr val="tx1"/>
                </a:solidFill>
                <a:latin typeface="Comic Sans MS" panose="030F0702030302020204" pitchFamily="66" charset="0"/>
              </a:rPr>
              <a:t>)</a:t>
            </a:r>
          </a:p>
          <a:p>
            <a:r>
              <a:rPr lang="en-ID" sz="2400" dirty="0" err="1">
                <a:solidFill>
                  <a:schemeClr val="tx1"/>
                </a:solidFill>
                <a:latin typeface="Comic Sans MS" panose="030F0702030302020204" pitchFamily="66" charset="0"/>
              </a:rPr>
              <a:t>Terkait</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dengan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kajian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Budaya</a:t>
            </a:r>
            <a:r>
              <a:rPr lang="en-ID" sz="2400" dirty="0">
                <a:solidFill>
                  <a:schemeClr val="tx1"/>
                </a:solidFill>
                <a:latin typeface="Comic Sans MS" panose="030F0702030302020204" pitchFamily="66" charset="0"/>
              </a:rPr>
              <a:t> Arab, </a:t>
            </a:r>
            <a:r>
              <a:rPr lang="en-ID" sz="2400" dirty="0" err="1">
                <a:solidFill>
                  <a:schemeClr val="tx1"/>
                </a:solidFill>
                <a:latin typeface="Comic Sans MS" panose="030F0702030302020204" pitchFamily="66" charset="0"/>
              </a:rPr>
              <a:t>apa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tidak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perlu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juga</a:t>
            </a:r>
            <a:r>
              <a:rPr lang="en-ID" sz="2400" dirty="0">
                <a:solidFill>
                  <a:schemeClr val="tx1"/>
                </a:solidFill>
                <a:latin typeface="Comic Sans MS" panose="030F0702030302020204" pitchFamily="66" charset="0"/>
              </a:rPr>
              <a:t> MK Cross Culture Understanding (bias </a:t>
            </a:r>
            <a:r>
              <a:rPr lang="en-ID" sz="2400" dirty="0" err="1">
                <a:solidFill>
                  <a:schemeClr val="tx1"/>
                </a:solidFill>
                <a:latin typeface="Comic Sans MS" panose="030F0702030302020204" pitchFamily="66" charset="0"/>
              </a:rPr>
              <a:t>sebagai</a:t>
            </a:r>
            <a:r>
              <a:rPr lang="en-ID" sz="2400" dirty="0">
                <a:solidFill>
                  <a:schemeClr val="tx1"/>
                </a:solidFill>
                <a:latin typeface="Comic Sans MS" panose="030F0702030302020204" pitchFamily="66" charset="0"/>
              </a:rPr>
              <a:t> MK </a:t>
            </a:r>
            <a:r>
              <a:rPr lang="en-ID" sz="2400" dirty="0" err="1">
                <a:solidFill>
                  <a:schemeClr val="tx1"/>
                </a:solidFill>
                <a:latin typeface="Comic Sans MS" panose="030F0702030302020204" pitchFamily="66" charset="0"/>
              </a:rPr>
              <a:t>pilihan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atau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apakah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dalam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Kajian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Budaya</a:t>
            </a:r>
            <a:r>
              <a:rPr lang="en-ID" sz="2400" dirty="0">
                <a:solidFill>
                  <a:schemeClr val="tx1"/>
                </a:solidFill>
                <a:latin typeface="Comic Sans MS" panose="030F0702030302020204" pitchFamily="66" charset="0"/>
              </a:rPr>
              <a:t> Arab </a:t>
            </a:r>
            <a:r>
              <a:rPr lang="en-ID" sz="2400" dirty="0" err="1">
                <a:solidFill>
                  <a:schemeClr val="tx1"/>
                </a:solidFill>
                <a:latin typeface="Comic Sans MS" panose="030F0702030302020204" pitchFamily="66" charset="0"/>
              </a:rPr>
              <a:t>termuat</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CCU</a:t>
            </a:r>
            <a:r>
              <a:rPr lang="en-ID" sz="2400" dirty="0">
                <a:solidFill>
                  <a:schemeClr val="tx1"/>
                </a:solidFill>
                <a:latin typeface="Comic Sans MS" panose="030F0702030302020204" pitchFamily="66" charset="0"/>
              </a:rPr>
              <a:t>?</a:t>
            </a:r>
            <a:endParaRPr lang="en-US" sz="2400" dirty="0">
              <a:solidFill>
                <a:schemeClr val="tx1"/>
              </a:solidFill>
              <a:latin typeface="Comic Sans MS" panose="030F0702030302020204" pitchFamily="66" charset="0"/>
            </a:endParaRPr>
          </a:p>
        </p:txBody>
      </p:sp>
    </p:spTree>
    <p:extLst>
      <p:ext uri="{BB962C8B-B14F-4D97-AF65-F5344CB8AC3E}">
        <p14:creationId xmlns:p14="http://schemas.microsoft.com/office/powerpoint/2010/main" val="18291738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1123837"/>
            <a:ext cx="3031194" cy="4601183"/>
          </a:xfrm>
        </p:spPr>
        <p:txBody>
          <a:bodyPr>
            <a:normAutofit/>
          </a:bodyPr>
          <a:lstStyle/>
          <a:p>
            <a:pPr algn="ctr"/>
            <a:endParaRPr lang="en-US" sz="2800" b="1" dirty="0">
              <a:solidFill>
                <a:schemeClr val="tx1"/>
              </a:solidFill>
              <a:latin typeface="Comic Sans MS" panose="030F0702030302020204" pitchFamily="66" charset="0"/>
            </a:endParaRPr>
          </a:p>
        </p:txBody>
      </p:sp>
      <p:sp>
        <p:nvSpPr>
          <p:cNvPr id="3" name="Content Placeholder 2"/>
          <p:cNvSpPr>
            <a:spLocks noGrp="1"/>
          </p:cNvSpPr>
          <p:nvPr>
            <p:ph idx="1"/>
          </p:nvPr>
        </p:nvSpPr>
        <p:spPr>
          <a:xfrm>
            <a:off x="3567448" y="1"/>
            <a:ext cx="8624552" cy="6858000"/>
          </a:xfrm>
        </p:spPr>
        <p:txBody>
          <a:bodyPr anchor="t">
            <a:normAutofit/>
          </a:bodyPr>
          <a:lstStyle/>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algn="ctr"/>
            <a:endParaRPr lang="en-ID" sz="2400" dirty="0">
              <a:solidFill>
                <a:schemeClr val="tx1"/>
              </a:solidFill>
              <a:latin typeface="Comic Sans MS" panose="030F0702030302020204" pitchFamily="66" charset="0"/>
            </a:endParaRPr>
          </a:p>
          <a:p>
            <a:pPr marL="0" indent="0" algn="ctr">
              <a:buNone/>
            </a:pPr>
            <a:r>
              <a:rPr lang="ar-EG" sz="9600" dirty="0">
                <a:solidFill>
                  <a:schemeClr val="tx1"/>
                </a:solidFill>
                <a:latin typeface="Calibri" panose="020F0502020204030204" pitchFamily="34" charset="0"/>
                <a:cs typeface="Calibri" panose="020F0502020204030204" pitchFamily="34" charset="0"/>
              </a:rPr>
              <a:t>شكرا</a:t>
            </a:r>
            <a:endParaRPr lang="en-US" sz="96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286597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lstStyle/>
          <a:p>
            <a:pPr algn="ctr"/>
            <a:br>
              <a:rPr lang="en-ID" b="1" dirty="0">
                <a:solidFill>
                  <a:schemeClr val="tx1"/>
                </a:solidFill>
              </a:rPr>
            </a:br>
            <a:br>
              <a:rPr lang="en-ID" b="1" dirty="0">
                <a:solidFill>
                  <a:schemeClr val="tx1"/>
                </a:solidFill>
              </a:rPr>
            </a:br>
            <a:br>
              <a:rPr lang="en-ID" b="1" dirty="0">
                <a:solidFill>
                  <a:schemeClr val="tx1"/>
                </a:solidFill>
              </a:rPr>
            </a:br>
            <a:br>
              <a:rPr lang="en-ID" b="1" dirty="0">
                <a:solidFill>
                  <a:schemeClr val="tx1"/>
                </a:solidFill>
              </a:rPr>
            </a:br>
            <a:br>
              <a:rPr lang="en-ID" b="1" dirty="0">
                <a:solidFill>
                  <a:schemeClr val="tx1"/>
                </a:solidFill>
              </a:rPr>
            </a:br>
            <a:r>
              <a:rPr lang="en-ID" b="1" dirty="0" err="1">
                <a:solidFill>
                  <a:schemeClr val="tx1"/>
                </a:solidFill>
              </a:rPr>
              <a:t>REFERENSI</a:t>
            </a:r>
            <a:br>
              <a:rPr lang="en-ID" b="1" dirty="0">
                <a:solidFill>
                  <a:schemeClr val="tx1"/>
                </a:solidFill>
              </a:rPr>
            </a:br>
            <a:endParaRPr lang="en-US" b="1" dirty="0">
              <a:solidFill>
                <a:schemeClr val="tx1"/>
              </a:solidFill>
            </a:endParaRPr>
          </a:p>
        </p:txBody>
      </p:sp>
      <p:sp>
        <p:nvSpPr>
          <p:cNvPr id="3" name="Content Placeholder 2"/>
          <p:cNvSpPr>
            <a:spLocks noGrp="1"/>
          </p:cNvSpPr>
          <p:nvPr>
            <p:ph idx="1"/>
          </p:nvPr>
        </p:nvSpPr>
        <p:spPr>
          <a:xfrm>
            <a:off x="3869268" y="864108"/>
            <a:ext cx="8322732" cy="5120640"/>
          </a:xfrm>
        </p:spPr>
        <p:txBody>
          <a:bodyPr anchor="t">
            <a:normAutofit lnSpcReduction="10000"/>
          </a:bodyPr>
          <a:lstStyle/>
          <a:p>
            <a:endParaRPr lang="en-ID" sz="2400" dirty="0">
              <a:solidFill>
                <a:schemeClr val="tx1"/>
              </a:solidFill>
              <a:latin typeface="Calibri" panose="020F0502020204030204" pitchFamily="34" charset="0"/>
              <a:cs typeface="Calibri" panose="020F0502020204030204" pitchFamily="34" charset="0"/>
            </a:endParaRPr>
          </a:p>
          <a:p>
            <a:r>
              <a:rPr lang="en-US" sz="2400" dirty="0">
                <a:solidFill>
                  <a:schemeClr val="tx1"/>
                </a:solidFill>
                <a:latin typeface="Calibri" panose="020F0502020204030204" pitchFamily="34" charset="0"/>
                <a:cs typeface="Calibri" panose="020F0502020204030204" pitchFamily="34" charset="0"/>
              </a:rPr>
              <a:t>Arul Lawrence A S, Arul.  </a:t>
            </a:r>
            <a:r>
              <a:rPr lang="en-US" sz="2400" i="1" dirty="0">
                <a:solidFill>
                  <a:schemeClr val="tx1"/>
                </a:solidFill>
                <a:latin typeface="Calibri" panose="020F0502020204030204" pitchFamily="34" charset="0"/>
                <a:cs typeface="Calibri" panose="020F0502020204030204" pitchFamily="34" charset="0"/>
              </a:rPr>
              <a:t>Principles of Curriculum Construction,</a:t>
            </a:r>
            <a:r>
              <a:rPr lang="en-US"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hlinkClick r:id="rId2"/>
              </a:rPr>
              <a:t>https://</a:t>
            </a:r>
            <a:r>
              <a:rPr lang="en-US" sz="2400" dirty="0" err="1">
                <a:solidFill>
                  <a:schemeClr val="tx1"/>
                </a:solidFill>
                <a:latin typeface="Calibri" panose="020F0502020204030204" pitchFamily="34" charset="0"/>
                <a:cs typeface="Calibri" panose="020F0502020204030204" pitchFamily="34" charset="0"/>
                <a:hlinkClick r:id="rId2"/>
              </a:rPr>
              <a:t>tnou.academia.edu</a:t>
            </a:r>
            <a:r>
              <a:rPr lang="en-US" sz="2400" dirty="0">
                <a:solidFill>
                  <a:schemeClr val="tx1"/>
                </a:solidFill>
                <a:latin typeface="Calibri" panose="020F0502020204030204" pitchFamily="34" charset="0"/>
                <a:cs typeface="Calibri" panose="020F0502020204030204" pitchFamily="34" charset="0"/>
                <a:hlinkClick r:id="rId2"/>
              </a:rPr>
              <a:t>/</a:t>
            </a:r>
            <a:r>
              <a:rPr lang="en-US" sz="2400" dirty="0" err="1">
                <a:solidFill>
                  <a:schemeClr val="tx1"/>
                </a:solidFill>
                <a:latin typeface="Calibri" panose="020F0502020204030204" pitchFamily="34" charset="0"/>
                <a:cs typeface="Calibri" panose="020F0502020204030204" pitchFamily="34" charset="0"/>
                <a:hlinkClick r:id="rId2"/>
              </a:rPr>
              <a:t>arullawrence</a:t>
            </a:r>
            <a:endParaRPr lang="en-US" sz="2400" dirty="0">
              <a:solidFill>
                <a:schemeClr val="tx1"/>
              </a:solidFill>
              <a:latin typeface="Calibri" panose="020F0502020204030204" pitchFamily="34" charset="0"/>
              <a:cs typeface="Calibri" panose="020F0502020204030204" pitchFamily="34" charset="0"/>
            </a:endParaRPr>
          </a:p>
          <a:p>
            <a:r>
              <a:rPr lang="id-ID" sz="2400" dirty="0">
                <a:solidFill>
                  <a:schemeClr val="tx1"/>
                </a:solidFill>
                <a:latin typeface="Comic Sans MS" panose="030F0702030302020204" pitchFamily="66" charset="0"/>
              </a:rPr>
              <a:t>Hamalik, Oemar. 2011. </a:t>
            </a:r>
            <a:r>
              <a:rPr lang="id-ID" sz="2400" i="1" dirty="0">
                <a:solidFill>
                  <a:schemeClr val="tx1"/>
                </a:solidFill>
                <a:latin typeface="Comic Sans MS" panose="030F0702030302020204" pitchFamily="66" charset="0"/>
              </a:rPr>
              <a:t>Kurikulum dan Pembelajaran</a:t>
            </a:r>
            <a:r>
              <a:rPr lang="id-ID" sz="2400" dirty="0">
                <a:solidFill>
                  <a:schemeClr val="tx1"/>
                </a:solidFill>
                <a:latin typeface="Comic Sans MS" panose="030F0702030302020204" pitchFamily="66" charset="0"/>
              </a:rPr>
              <a:t>. Jakarta: PT Bumi Aksara.</a:t>
            </a:r>
            <a:endParaRPr lang="en-US" sz="2400" dirty="0">
              <a:solidFill>
                <a:schemeClr val="tx1"/>
              </a:solidFill>
              <a:latin typeface="Comic Sans MS" panose="030F0702030302020204" pitchFamily="66" charset="0"/>
            </a:endParaRPr>
          </a:p>
          <a:p>
            <a:r>
              <a:rPr lang="en-ID" sz="2400" dirty="0" err="1">
                <a:solidFill>
                  <a:schemeClr val="tx1"/>
                </a:solidFill>
                <a:latin typeface="Comic Sans MS" panose="030F0702030302020204" pitchFamily="66" charset="0"/>
                <a:cs typeface="Calibri" panose="020F0502020204030204" pitchFamily="34" charset="0"/>
              </a:rPr>
              <a:t>Hidayat</a:t>
            </a:r>
            <a:r>
              <a:rPr lang="en-ID" sz="2400" dirty="0">
                <a:solidFill>
                  <a:schemeClr val="tx1"/>
                </a:solidFill>
                <a:latin typeface="Comic Sans MS" panose="030F0702030302020204" pitchFamily="66" charset="0"/>
                <a:cs typeface="Calibri" panose="020F0502020204030204" pitchFamily="34" charset="0"/>
              </a:rPr>
              <a:t>, </a:t>
            </a:r>
            <a:r>
              <a:rPr lang="en-ID" sz="2400" dirty="0" err="1">
                <a:solidFill>
                  <a:schemeClr val="tx1"/>
                </a:solidFill>
                <a:latin typeface="Comic Sans MS" panose="030F0702030302020204" pitchFamily="66" charset="0"/>
                <a:cs typeface="Calibri" panose="020F0502020204030204" pitchFamily="34" charset="0"/>
              </a:rPr>
              <a:t>Sholeh</a:t>
            </a:r>
            <a:r>
              <a:rPr lang="en-ID" sz="2400" dirty="0">
                <a:solidFill>
                  <a:schemeClr val="tx1"/>
                </a:solidFill>
                <a:latin typeface="Comic Sans MS" panose="030F0702030302020204" pitchFamily="66" charset="0"/>
                <a:cs typeface="Calibri" panose="020F0502020204030204" pitchFamily="34" charset="0"/>
              </a:rPr>
              <a:t>. 2013. </a:t>
            </a:r>
            <a:r>
              <a:rPr lang="en-ID" sz="2400" i="1" dirty="0" err="1">
                <a:solidFill>
                  <a:schemeClr val="tx1"/>
                </a:solidFill>
                <a:latin typeface="Comic Sans MS" panose="030F0702030302020204" pitchFamily="66" charset="0"/>
                <a:cs typeface="Calibri" panose="020F0502020204030204" pitchFamily="34" charset="0"/>
              </a:rPr>
              <a:t>Pengembangan</a:t>
            </a:r>
            <a:r>
              <a:rPr lang="en-ID" sz="2400" i="1" dirty="0">
                <a:solidFill>
                  <a:schemeClr val="tx1"/>
                </a:solidFill>
                <a:latin typeface="Comic Sans MS" panose="030F0702030302020204" pitchFamily="66" charset="0"/>
                <a:cs typeface="Calibri" panose="020F0502020204030204" pitchFamily="34" charset="0"/>
              </a:rPr>
              <a:t> </a:t>
            </a:r>
            <a:r>
              <a:rPr lang="en-ID" sz="2400" i="1" dirty="0" err="1">
                <a:solidFill>
                  <a:schemeClr val="tx1"/>
                </a:solidFill>
                <a:latin typeface="Comic Sans MS" panose="030F0702030302020204" pitchFamily="66" charset="0"/>
                <a:cs typeface="Calibri" panose="020F0502020204030204" pitchFamily="34" charset="0"/>
              </a:rPr>
              <a:t>Kurikulum</a:t>
            </a:r>
            <a:r>
              <a:rPr lang="en-ID" sz="2400" i="1" dirty="0">
                <a:solidFill>
                  <a:schemeClr val="tx1"/>
                </a:solidFill>
                <a:latin typeface="Comic Sans MS" panose="030F0702030302020204" pitchFamily="66" charset="0"/>
                <a:cs typeface="Calibri" panose="020F0502020204030204" pitchFamily="34" charset="0"/>
              </a:rPr>
              <a:t> </a:t>
            </a:r>
            <a:r>
              <a:rPr lang="en-ID" sz="2400" i="1" dirty="0" err="1">
                <a:solidFill>
                  <a:schemeClr val="tx1"/>
                </a:solidFill>
                <a:latin typeface="Comic Sans MS" panose="030F0702030302020204" pitchFamily="66" charset="0"/>
                <a:cs typeface="Calibri" panose="020F0502020204030204" pitchFamily="34" charset="0"/>
              </a:rPr>
              <a:t>Baru</a:t>
            </a:r>
            <a:r>
              <a:rPr lang="en-ID" sz="2400" dirty="0">
                <a:solidFill>
                  <a:schemeClr val="tx1"/>
                </a:solidFill>
                <a:latin typeface="Comic Sans MS" panose="030F0702030302020204" pitchFamily="66" charset="0"/>
                <a:cs typeface="Calibri" panose="020F0502020204030204" pitchFamily="34" charset="0"/>
              </a:rPr>
              <a:t>. Bandung: PT </a:t>
            </a:r>
            <a:r>
              <a:rPr lang="en-ID" sz="2400" dirty="0" err="1">
                <a:solidFill>
                  <a:schemeClr val="tx1"/>
                </a:solidFill>
                <a:latin typeface="Comic Sans MS" panose="030F0702030302020204" pitchFamily="66" charset="0"/>
                <a:cs typeface="Calibri" panose="020F0502020204030204" pitchFamily="34" charset="0"/>
              </a:rPr>
              <a:t>Remaja</a:t>
            </a:r>
            <a:r>
              <a:rPr lang="en-ID" sz="2400" dirty="0">
                <a:solidFill>
                  <a:schemeClr val="tx1"/>
                </a:solidFill>
                <a:latin typeface="Comic Sans MS" panose="030F0702030302020204" pitchFamily="66" charset="0"/>
                <a:cs typeface="Calibri" panose="020F0502020204030204" pitchFamily="34" charset="0"/>
              </a:rPr>
              <a:t> </a:t>
            </a:r>
            <a:r>
              <a:rPr lang="en-ID" sz="2400" dirty="0" err="1">
                <a:solidFill>
                  <a:schemeClr val="tx1"/>
                </a:solidFill>
                <a:latin typeface="Comic Sans MS" panose="030F0702030302020204" pitchFamily="66" charset="0"/>
                <a:cs typeface="Calibri" panose="020F0502020204030204" pitchFamily="34" charset="0"/>
              </a:rPr>
              <a:t>Rosdakarya</a:t>
            </a:r>
            <a:r>
              <a:rPr lang="en-ID" sz="2400" dirty="0">
                <a:solidFill>
                  <a:schemeClr val="tx1"/>
                </a:solidFill>
                <a:latin typeface="Comic Sans MS" panose="030F0702030302020204" pitchFamily="66" charset="0"/>
                <a:cs typeface="Calibri" panose="020F0502020204030204" pitchFamily="34" charset="0"/>
              </a:rPr>
              <a:t>.</a:t>
            </a:r>
          </a:p>
          <a:p>
            <a:r>
              <a:rPr lang="id-ID" sz="2400" dirty="0">
                <a:solidFill>
                  <a:schemeClr val="tx1"/>
                </a:solidFill>
                <a:latin typeface="Calibri" panose="020F0502020204030204" pitchFamily="34" charset="0"/>
                <a:cs typeface="Calibri" panose="020F0502020204030204" pitchFamily="34" charset="0"/>
              </a:rPr>
              <a:t>Noor, Rohina, M. 2012. </a:t>
            </a:r>
            <a:r>
              <a:rPr lang="id-ID" sz="2400" i="1" dirty="0">
                <a:solidFill>
                  <a:schemeClr val="tx1"/>
                </a:solidFill>
                <a:latin typeface="Calibri" panose="020F0502020204030204" pitchFamily="34" charset="0"/>
                <a:cs typeface="Calibri" panose="020F0502020204030204" pitchFamily="34" charset="0"/>
              </a:rPr>
              <a:t>The Hidden curriculum Membangun Karakter </a:t>
            </a:r>
            <a:r>
              <a:rPr lang="en-ID" sz="2400" i="1" dirty="0">
                <a:solidFill>
                  <a:schemeClr val="tx1"/>
                </a:solidFill>
                <a:latin typeface="Calibri" panose="020F0502020204030204" pitchFamily="34" charset="0"/>
                <a:cs typeface="Calibri" panose="020F0502020204030204" pitchFamily="34" charset="0"/>
              </a:rPr>
              <a:t> </a:t>
            </a:r>
            <a:r>
              <a:rPr lang="id-ID" sz="2400" i="1" dirty="0">
                <a:solidFill>
                  <a:schemeClr val="tx1"/>
                </a:solidFill>
                <a:latin typeface="Calibri" panose="020F0502020204030204" pitchFamily="34" charset="0"/>
                <a:cs typeface="Calibri" panose="020F0502020204030204" pitchFamily="34" charset="0"/>
              </a:rPr>
              <a:t>Melalui Kegiatan Ekstrakurikuler.</a:t>
            </a:r>
            <a:r>
              <a:rPr lang="id-ID" sz="2400" dirty="0">
                <a:solidFill>
                  <a:schemeClr val="tx1"/>
                </a:solidFill>
                <a:latin typeface="Calibri" panose="020F0502020204030204" pitchFamily="34" charset="0"/>
                <a:cs typeface="Calibri" panose="020F0502020204030204" pitchFamily="34" charset="0"/>
              </a:rPr>
              <a:t>Yogyakarta: Insan Madani</a:t>
            </a:r>
            <a:endParaRPr lang="en-ID" sz="2400" dirty="0">
              <a:solidFill>
                <a:schemeClr val="tx1"/>
              </a:solidFill>
              <a:latin typeface="Calibri" panose="020F0502020204030204" pitchFamily="34" charset="0"/>
              <a:cs typeface="Calibri" panose="020F0502020204030204" pitchFamily="34" charset="0"/>
            </a:endParaRPr>
          </a:p>
          <a:p>
            <a:r>
              <a:rPr lang="en-ID" sz="2400" dirty="0" err="1">
                <a:solidFill>
                  <a:schemeClr val="tx1"/>
                </a:solidFill>
                <a:latin typeface="Calibri" panose="020F0502020204030204" pitchFamily="34" charset="0"/>
                <a:cs typeface="Calibri" panose="020F0502020204030204" pitchFamily="34" charset="0"/>
              </a:rPr>
              <a:t>Spady</a:t>
            </a:r>
            <a:r>
              <a:rPr lang="en-ID" sz="2400" dirty="0">
                <a:solidFill>
                  <a:schemeClr val="tx1"/>
                </a:solidFill>
                <a:latin typeface="Calibri" panose="020F0502020204030204" pitchFamily="34" charset="0"/>
                <a:cs typeface="Calibri" panose="020F0502020204030204" pitchFamily="34" charset="0"/>
              </a:rPr>
              <a:t>, William G. 1994. </a:t>
            </a:r>
            <a:r>
              <a:rPr lang="en-ID" sz="2400" i="1" dirty="0">
                <a:solidFill>
                  <a:schemeClr val="tx1"/>
                </a:solidFill>
                <a:latin typeface="Calibri" panose="020F0502020204030204" pitchFamily="34" charset="0"/>
                <a:cs typeface="Calibri" panose="020F0502020204030204" pitchFamily="34" charset="0"/>
              </a:rPr>
              <a:t>Outcome-Based Education: Critical Issues and Answers</a:t>
            </a:r>
            <a:r>
              <a:rPr lang="en-ID" sz="2400" dirty="0">
                <a:solidFill>
                  <a:schemeClr val="tx1"/>
                </a:solidFill>
                <a:latin typeface="Calibri" panose="020F0502020204030204" pitchFamily="34" charset="0"/>
                <a:cs typeface="Calibri" panose="020F0502020204030204" pitchFamily="34" charset="0"/>
              </a:rPr>
              <a:t>. </a:t>
            </a:r>
            <a:r>
              <a:rPr lang="en-US" sz="2400" dirty="0">
                <a:solidFill>
                  <a:schemeClr val="tx1"/>
                </a:solidFill>
                <a:latin typeface="Calibri" panose="020F0502020204030204" pitchFamily="34" charset="0"/>
                <a:cs typeface="Calibri" panose="020F0502020204030204" pitchFamily="34" charset="0"/>
              </a:rPr>
              <a:t> Arlington, </a:t>
            </a:r>
            <a:r>
              <a:rPr lang="en-US" sz="2400" dirty="0" err="1">
                <a:solidFill>
                  <a:schemeClr val="tx1"/>
                </a:solidFill>
                <a:latin typeface="Calibri" panose="020F0502020204030204" pitchFamily="34" charset="0"/>
                <a:cs typeface="Calibri" panose="020F0502020204030204" pitchFamily="34" charset="0"/>
              </a:rPr>
              <a:t>Va</a:t>
            </a:r>
            <a:r>
              <a:rPr lang="en-US" sz="2400" dirty="0">
                <a:solidFill>
                  <a:schemeClr val="tx1"/>
                </a:solidFill>
                <a:latin typeface="Calibri" panose="020F0502020204030204" pitchFamily="34" charset="0"/>
                <a:cs typeface="Calibri" panose="020F0502020204030204" pitchFamily="34" charset="0"/>
              </a:rPr>
              <a:t>:  </a:t>
            </a:r>
            <a:r>
              <a:rPr lang="en-ID" sz="2400" dirty="0">
                <a:solidFill>
                  <a:schemeClr val="tx1"/>
                </a:solidFill>
                <a:latin typeface="Calibri" panose="020F0502020204030204" pitchFamily="34" charset="0"/>
                <a:cs typeface="Calibri" panose="020F0502020204030204" pitchFamily="34" charset="0"/>
              </a:rPr>
              <a:t>America  Association of School Administrators.</a:t>
            </a:r>
          </a:p>
          <a:p>
            <a:endParaRPr lang="en-ID" sz="2400" dirty="0">
              <a:solidFill>
                <a:schemeClr val="tx1"/>
              </a:solidFill>
              <a:latin typeface="Calibri" panose="020F0502020204030204" pitchFamily="34" charset="0"/>
              <a:cs typeface="Calibri" panose="020F0502020204030204" pitchFamily="34" charset="0"/>
            </a:endParaRPr>
          </a:p>
          <a:p>
            <a:endParaRPr lang="en-ID" dirty="0">
              <a:solidFill>
                <a:schemeClr val="tx1"/>
              </a:solidFill>
            </a:endParaRPr>
          </a:p>
          <a:p>
            <a:pPr marL="0" indent="0">
              <a:buNone/>
            </a:pPr>
            <a:endParaRPr lang="en-ID" dirty="0"/>
          </a:p>
          <a:p>
            <a:pPr marL="0" indent="0">
              <a:buNone/>
            </a:pPr>
            <a:endParaRPr lang="en-US" dirty="0"/>
          </a:p>
        </p:txBody>
      </p:sp>
    </p:spTree>
    <p:extLst>
      <p:ext uri="{BB962C8B-B14F-4D97-AF65-F5344CB8AC3E}">
        <p14:creationId xmlns:p14="http://schemas.microsoft.com/office/powerpoint/2010/main" val="1099031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2919" y="965915"/>
            <a:ext cx="2947482" cy="4759105"/>
          </a:xfrm>
        </p:spPr>
        <p:txBody>
          <a:bodyPr/>
          <a:lstStyle/>
          <a:p>
            <a:pPr algn="ctr"/>
            <a:r>
              <a:rPr lang="en-ID" b="1" dirty="0" err="1">
                <a:solidFill>
                  <a:schemeClr val="tx1"/>
                </a:solidFill>
              </a:rPr>
              <a:t>ARAH</a:t>
            </a:r>
            <a:r>
              <a:rPr lang="en-ID" b="1" dirty="0">
                <a:solidFill>
                  <a:schemeClr val="tx1"/>
                </a:solidFill>
              </a:rPr>
              <a:t> </a:t>
            </a:r>
            <a:r>
              <a:rPr lang="en-ID" b="1" dirty="0" err="1">
                <a:solidFill>
                  <a:schemeClr val="tx1"/>
                </a:solidFill>
              </a:rPr>
              <a:t>PERUBAHAN</a:t>
            </a:r>
            <a:r>
              <a:rPr lang="en-ID" b="1" dirty="0">
                <a:solidFill>
                  <a:schemeClr val="tx1"/>
                </a:solidFill>
              </a:rPr>
              <a:t> </a:t>
            </a:r>
            <a:r>
              <a:rPr lang="en-ID" b="1" dirty="0" err="1">
                <a:solidFill>
                  <a:schemeClr val="tx1"/>
                </a:solidFill>
              </a:rPr>
              <a:t>KURIKULUM</a:t>
            </a:r>
            <a:r>
              <a:rPr lang="en-ID" b="1" dirty="0">
                <a:solidFill>
                  <a:schemeClr val="tx1"/>
                </a:solidFill>
              </a:rPr>
              <a:t>: CPL </a:t>
            </a:r>
            <a:r>
              <a:rPr lang="en-ID" b="1" dirty="0" err="1">
                <a:solidFill>
                  <a:schemeClr val="tx1"/>
                </a:solidFill>
              </a:rPr>
              <a:t>JELAS</a:t>
            </a:r>
            <a:endParaRPr lang="en-US" b="1" dirty="0">
              <a:solidFill>
                <a:schemeClr val="tx1"/>
              </a:solidFill>
            </a:endParaRPr>
          </a:p>
        </p:txBody>
      </p:sp>
      <p:sp>
        <p:nvSpPr>
          <p:cNvPr id="3" name="Content Placeholder 2"/>
          <p:cNvSpPr>
            <a:spLocks noGrp="1"/>
          </p:cNvSpPr>
          <p:nvPr>
            <p:ph idx="1"/>
          </p:nvPr>
        </p:nvSpPr>
        <p:spPr>
          <a:xfrm>
            <a:off x="3773511" y="334851"/>
            <a:ext cx="8190962" cy="6349284"/>
          </a:xfrm>
        </p:spPr>
        <p:txBody>
          <a:bodyPr anchor="t">
            <a:normAutofit/>
          </a:bodyPr>
          <a:lstStyle/>
          <a:p>
            <a:pPr marL="0" indent="0">
              <a:spcBef>
                <a:spcPts val="0"/>
              </a:spcBef>
              <a:spcAft>
                <a:spcPts val="0"/>
              </a:spcAft>
              <a:buNone/>
            </a:pPr>
            <a:endParaRPr lang="en-ID" sz="2600" dirty="0">
              <a:solidFill>
                <a:schemeClr val="tx1"/>
              </a:solidFill>
              <a:latin typeface="Calibri" panose="020F0502020204030204" pitchFamily="34" charset="0"/>
              <a:cs typeface="Calibri" panose="020F0502020204030204" pitchFamily="34" charset="0"/>
            </a:endParaRPr>
          </a:p>
          <a:p>
            <a:pPr>
              <a:spcBef>
                <a:spcPts val="0"/>
              </a:spcBef>
              <a:spcAft>
                <a:spcPts val="0"/>
              </a:spcAft>
              <a:buFont typeface="Wingdings" panose="05000000000000000000" pitchFamily="2" charset="2"/>
              <a:buChar char="§"/>
            </a:pPr>
            <a:r>
              <a:rPr lang="id-ID" sz="2600" dirty="0">
                <a:solidFill>
                  <a:schemeClr val="tx1"/>
                </a:solidFill>
                <a:latin typeface="Calibri" panose="020F0502020204030204" pitchFamily="34" charset="0"/>
                <a:cs typeface="Calibri" panose="020F0502020204030204" pitchFamily="34" charset="0"/>
              </a:rPr>
              <a:t>Perubahan atau revisi kurikulum dilakukan dalam rangka kesinambungan antara kurikulum masa lalu, kurikulum masa kini, dan kurikulum masa depan (Noor, 2012).</a:t>
            </a:r>
            <a:endParaRPr lang="en-ID" sz="2600" dirty="0">
              <a:solidFill>
                <a:schemeClr val="tx1"/>
              </a:solidFill>
              <a:latin typeface="Calibri" panose="020F0502020204030204" pitchFamily="34" charset="0"/>
              <a:cs typeface="Calibri" panose="020F0502020204030204" pitchFamily="34" charset="0"/>
            </a:endParaRPr>
          </a:p>
          <a:p>
            <a:pPr>
              <a:spcBef>
                <a:spcPts val="0"/>
              </a:spcBef>
              <a:spcAft>
                <a:spcPts val="0"/>
              </a:spcAft>
              <a:buFont typeface="Wingdings" panose="05000000000000000000" pitchFamily="2" charset="2"/>
              <a:buChar char="§"/>
            </a:pPr>
            <a:r>
              <a:rPr lang="id-ID" sz="2600" dirty="0">
                <a:solidFill>
                  <a:schemeClr val="tx1"/>
                </a:solidFill>
                <a:latin typeface="Calibri" panose="020F0502020204030204" pitchFamily="34" charset="0"/>
                <a:cs typeface="Calibri" panose="020F0502020204030204" pitchFamily="34" charset="0"/>
              </a:rPr>
              <a:t>Perubahan atau pengembangan itu bi</a:t>
            </a:r>
            <a:r>
              <a:rPr lang="en-ID" sz="2600" dirty="0">
                <a:solidFill>
                  <a:schemeClr val="tx1"/>
                </a:solidFill>
                <a:latin typeface="Calibri" panose="020F0502020204030204" pitchFamily="34" charset="0"/>
                <a:cs typeface="Calibri" panose="020F0502020204030204" pitchFamily="34" charset="0"/>
              </a:rPr>
              <a:t>a</a:t>
            </a:r>
            <a:r>
              <a:rPr lang="id-ID" sz="2600" dirty="0">
                <a:solidFill>
                  <a:schemeClr val="tx1"/>
                </a:solidFill>
                <a:latin typeface="Calibri" panose="020F0502020204030204" pitchFamily="34" charset="0"/>
                <a:cs typeface="Calibri" panose="020F0502020204030204" pitchFamily="34" charset="0"/>
              </a:rPr>
              <a:t>sa</a:t>
            </a:r>
            <a:r>
              <a:rPr lang="en-ID" sz="2600" dirty="0" err="1">
                <a:solidFill>
                  <a:schemeClr val="tx1"/>
                </a:solidFill>
                <a:latin typeface="Calibri" panose="020F0502020204030204" pitchFamily="34" charset="0"/>
                <a:cs typeface="Calibri" panose="020F0502020204030204" pitchFamily="34" charset="0"/>
              </a:rPr>
              <a:t>nya</a:t>
            </a:r>
            <a:r>
              <a:rPr lang="id-ID" sz="2600" dirty="0">
                <a:solidFill>
                  <a:schemeClr val="tx1"/>
                </a:solidFill>
                <a:latin typeface="Calibri" panose="020F0502020204030204" pitchFamily="34" charset="0"/>
                <a:cs typeface="Calibri" panose="020F0502020204030204" pitchFamily="34" charset="0"/>
              </a:rPr>
              <a:t> bersifat parsial</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misalnya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orientasi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sistem</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pembelajaran</a:t>
            </a:r>
            <a:r>
              <a:rPr lang="en-US" sz="2600" dirty="0" err="1">
                <a:solidFill>
                  <a:schemeClr val="tx1"/>
                </a:solidFill>
                <a:latin typeface="Calibri" panose="020F0502020204030204" pitchFamily="34" charset="0"/>
                <a:cs typeface="Calibri" panose="020F0502020204030204" pitchFamily="34" charset="0"/>
              </a:rPr>
              <a:t>nya</a:t>
            </a:r>
            <a:r>
              <a:rPr lang="en-US" sz="2600" dirty="0">
                <a:solidFill>
                  <a:schemeClr val="tx1"/>
                </a:solidFill>
                <a:latin typeface="Calibri" panose="020F0502020204030204" pitchFamily="34" charset="0"/>
                <a:cs typeface="Calibri" panose="020F0502020204030204" pitchFamily="34" charset="0"/>
              </a:rPr>
              <a:t>), </a:t>
            </a:r>
            <a:r>
              <a:rPr lang="en-US" sz="2600" dirty="0" err="1">
                <a:solidFill>
                  <a:schemeClr val="tx1"/>
                </a:solidFill>
                <a:latin typeface="Calibri" panose="020F0502020204030204" pitchFamily="34" charset="0"/>
                <a:cs typeface="Calibri" panose="020F0502020204030204" pitchFamily="34" charset="0"/>
              </a:rPr>
              <a:t>bukan</a:t>
            </a:r>
            <a:r>
              <a:rPr lang="en-US" sz="2600" dirty="0">
                <a:solidFill>
                  <a:schemeClr val="tx1"/>
                </a:solidFill>
                <a:latin typeface="Calibri" panose="020F0502020204030204" pitchFamily="34" charset="0"/>
                <a:cs typeface="Calibri" panose="020F0502020204030204" pitchFamily="34" charset="0"/>
              </a:rPr>
              <a:t> </a:t>
            </a:r>
            <a:r>
              <a:rPr lang="en-US" sz="2600" dirty="0" err="1">
                <a:solidFill>
                  <a:schemeClr val="tx1"/>
                </a:solidFill>
                <a:latin typeface="Calibri" panose="020F0502020204030204" pitchFamily="34" charset="0"/>
                <a:cs typeface="Calibri" panose="020F0502020204030204" pitchFamily="34" charset="0"/>
              </a:rPr>
              <a:t>perubahan</a:t>
            </a:r>
            <a:r>
              <a:rPr lang="en-US" sz="2600" dirty="0">
                <a:solidFill>
                  <a:schemeClr val="tx1"/>
                </a:solidFill>
                <a:latin typeface="Calibri" panose="020F0502020204030204" pitchFamily="34" charset="0"/>
                <a:cs typeface="Calibri" panose="020F0502020204030204" pitchFamily="34" charset="0"/>
              </a:rPr>
              <a:t> </a:t>
            </a:r>
            <a:r>
              <a:rPr lang="en-US" sz="2600" dirty="0" err="1">
                <a:solidFill>
                  <a:schemeClr val="tx1"/>
                </a:solidFill>
                <a:latin typeface="Calibri" panose="020F0502020204030204" pitchFamily="34" charset="0"/>
                <a:cs typeface="Calibri" panose="020F0502020204030204" pitchFamily="34" charset="0"/>
              </a:rPr>
              <a:t>secara</a:t>
            </a:r>
            <a:r>
              <a:rPr lang="en-US" sz="2600" dirty="0">
                <a:solidFill>
                  <a:schemeClr val="tx1"/>
                </a:solidFill>
                <a:latin typeface="Calibri" panose="020F0502020204030204" pitchFamily="34" charset="0"/>
                <a:cs typeface="Calibri" panose="020F0502020204030204" pitchFamily="34" charset="0"/>
              </a:rPr>
              <a:t> total-</a:t>
            </a:r>
            <a:r>
              <a:rPr lang="en-US" sz="2600" dirty="0" err="1">
                <a:solidFill>
                  <a:schemeClr val="tx1"/>
                </a:solidFill>
                <a:latin typeface="Calibri" panose="020F0502020204030204" pitchFamily="34" charset="0"/>
                <a:cs typeface="Calibri" panose="020F0502020204030204" pitchFamily="34" charset="0"/>
              </a:rPr>
              <a:t>substansial</a:t>
            </a:r>
            <a:r>
              <a:rPr lang="en-US" sz="2600" dirty="0">
                <a:solidFill>
                  <a:schemeClr val="tx1"/>
                </a:solidFill>
                <a:latin typeface="Calibri" panose="020F0502020204030204" pitchFamily="34" charset="0"/>
                <a:cs typeface="Calibri" panose="020F0502020204030204" pitchFamily="34" charset="0"/>
              </a:rPr>
              <a:t>).</a:t>
            </a:r>
          </a:p>
          <a:p>
            <a:pPr>
              <a:spcBef>
                <a:spcPts val="0"/>
              </a:spcBef>
              <a:spcAft>
                <a:spcPts val="0"/>
              </a:spcAft>
              <a:buFont typeface="Wingdings" panose="05000000000000000000" pitchFamily="2" charset="2"/>
              <a:buChar char="§"/>
            </a:pPr>
            <a:r>
              <a:rPr lang="en-ID" sz="2600" dirty="0" err="1">
                <a:solidFill>
                  <a:schemeClr val="tx1"/>
                </a:solidFill>
                <a:latin typeface="Calibri" panose="020F0502020204030204" pitchFamily="34" charset="0"/>
                <a:cs typeface="Calibri" panose="020F0502020204030204" pitchFamily="34" charset="0"/>
              </a:rPr>
              <a:t>Esensi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perubahan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Rekonstruksi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bahasa</a:t>
            </a:r>
            <a:r>
              <a:rPr lang="en-ID" sz="2600" dirty="0">
                <a:solidFill>
                  <a:schemeClr val="tx1"/>
                </a:solidFill>
                <a:latin typeface="Calibri" panose="020F0502020204030204" pitchFamily="34" charset="0"/>
                <a:cs typeface="Calibri" panose="020F0502020204030204" pitchFamily="34" charset="0"/>
              </a:rPr>
              <a:t> yang </a:t>
            </a:r>
            <a:r>
              <a:rPr lang="en-ID" sz="2600" dirty="0" err="1">
                <a:solidFill>
                  <a:schemeClr val="tx1"/>
                </a:solidFill>
                <a:latin typeface="Calibri" panose="020F0502020204030204" pitchFamily="34" charset="0"/>
                <a:cs typeface="Calibri" panose="020F0502020204030204" pitchFamily="34" charset="0"/>
              </a:rPr>
              <a:t>lebih</a:t>
            </a:r>
            <a:r>
              <a:rPr lang="en-ID" sz="2600" dirty="0">
                <a:solidFill>
                  <a:schemeClr val="tx1"/>
                </a:solidFill>
                <a:latin typeface="Calibri" panose="020F0502020204030204" pitchFamily="34" charset="0"/>
                <a:cs typeface="Calibri" panose="020F0502020204030204" pitchFamily="34" charset="0"/>
              </a:rPr>
              <a:t> </a:t>
            </a:r>
            <a:r>
              <a:rPr lang="id-ID" sz="2600" dirty="0">
                <a:solidFill>
                  <a:schemeClr val="tx1"/>
                </a:solidFill>
                <a:latin typeface="Calibri" panose="020F0502020204030204" pitchFamily="34" charset="0"/>
                <a:cs typeface="Calibri" panose="020F0502020204030204" pitchFamily="34" charset="0"/>
              </a:rPr>
              <a:t>eufemistik</a:t>
            </a:r>
            <a:r>
              <a:rPr lang="en-ID" sz="2600" dirty="0">
                <a:solidFill>
                  <a:schemeClr val="tx1"/>
                </a:solidFill>
                <a:latin typeface="Calibri" panose="020F0502020204030204" pitchFamily="34" charset="0"/>
                <a:cs typeface="Calibri" panose="020F0502020204030204" pitchFamily="34" charset="0"/>
              </a:rPr>
              <a:t>) </a:t>
            </a:r>
            <a:r>
              <a:rPr lang="en-ID" sz="2600" i="1" dirty="0" err="1">
                <a:solidFill>
                  <a:schemeClr val="tx1"/>
                </a:solidFill>
                <a:latin typeface="Calibri" panose="020F0502020204030204" pitchFamily="34" charset="0"/>
                <a:cs typeface="Calibri" panose="020F0502020204030204" pitchFamily="34" charset="0"/>
              </a:rPr>
              <a:t>mengimani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adanya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prinsip</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relevansi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fleksibilitas</a:t>
            </a:r>
            <a:r>
              <a:rPr lang="en-ID" sz="2600" dirty="0">
                <a:solidFill>
                  <a:schemeClr val="tx1"/>
                </a:solidFill>
                <a:latin typeface="Calibri" panose="020F0502020204030204" pitchFamily="34" charset="0"/>
                <a:cs typeface="Calibri" panose="020F0502020204030204" pitchFamily="34" charset="0"/>
              </a:rPr>
              <a:t>.</a:t>
            </a:r>
          </a:p>
          <a:p>
            <a:pPr>
              <a:spcBef>
                <a:spcPts val="0"/>
              </a:spcBef>
              <a:spcAft>
                <a:spcPts val="0"/>
              </a:spcAft>
              <a:buFont typeface="Wingdings" panose="05000000000000000000" pitchFamily="2" charset="2"/>
              <a:buChar char="§"/>
            </a:pPr>
            <a:r>
              <a:rPr lang="en-ID" sz="2600" dirty="0" err="1">
                <a:solidFill>
                  <a:schemeClr val="tx1"/>
                </a:solidFill>
                <a:latin typeface="Calibri" panose="020F0502020204030204" pitchFamily="34" charset="0"/>
                <a:cs typeface="Calibri" panose="020F0502020204030204" pitchFamily="34" charset="0"/>
              </a:rPr>
              <a:t>Peninjuan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kurikulum</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memang</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selayaknya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dilakukan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secara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periodik</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merupakan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respons</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dari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prinsip</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relevansi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fleksibilitas</a:t>
            </a:r>
            <a:r>
              <a:rPr lang="en-ID" sz="2600" dirty="0">
                <a:solidFill>
                  <a:schemeClr val="tx1"/>
                </a:solidFill>
                <a:latin typeface="Calibri" panose="020F0502020204030204" pitchFamily="34" charset="0"/>
                <a:cs typeface="Calibri" panose="020F0502020204030204" pitchFamily="34" charset="0"/>
              </a:rPr>
              <a:t>.</a:t>
            </a:r>
          </a:p>
          <a:p>
            <a:r>
              <a:rPr lang="en-ID" sz="2600" dirty="0" err="1">
                <a:solidFill>
                  <a:schemeClr val="tx1"/>
                </a:solidFill>
                <a:latin typeface="Calibri" panose="020F0502020204030204" pitchFamily="34" charset="0"/>
                <a:cs typeface="Calibri" panose="020F0502020204030204" pitchFamily="34" charset="0"/>
              </a:rPr>
              <a:t>Arah</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perubahan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Kurikulum</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terletak</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pada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PROFIL</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LULUSAN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dan</a:t>
            </a:r>
            <a:r>
              <a:rPr lang="en-ID" sz="2600" dirty="0">
                <a:solidFill>
                  <a:schemeClr val="tx1"/>
                </a:solidFill>
                <a:latin typeface="Calibri" panose="020F0502020204030204" pitchFamily="34" charset="0"/>
                <a:cs typeface="Calibri" panose="020F0502020204030204" pitchFamily="34" charset="0"/>
              </a:rPr>
              <a:t> </a:t>
            </a:r>
            <a:r>
              <a:rPr lang="en-ID" sz="2600" i="1" dirty="0">
                <a:solidFill>
                  <a:schemeClr val="tx1"/>
                </a:solidFill>
                <a:latin typeface="Calibri" panose="020F0502020204030204" pitchFamily="34" charset="0"/>
                <a:cs typeface="Calibri" panose="020F0502020204030204" pitchFamily="34" charset="0"/>
              </a:rPr>
              <a:t>outcome</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atau</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capaian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pembelajaran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bagi</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lulusannya</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atau</a:t>
            </a:r>
            <a:r>
              <a:rPr lang="en-ID" sz="2600" dirty="0">
                <a:solidFill>
                  <a:schemeClr val="tx1"/>
                </a:solidFill>
                <a:latin typeface="Calibri" panose="020F0502020204030204" pitchFamily="34" charset="0"/>
                <a:cs typeface="Calibri" panose="020F0502020204030204" pitchFamily="34" charset="0"/>
              </a:rPr>
              <a:t> CPL (</a:t>
            </a:r>
            <a:r>
              <a:rPr lang="en-ID" sz="2600" dirty="0" err="1">
                <a:solidFill>
                  <a:schemeClr val="tx1"/>
                </a:solidFill>
                <a:latin typeface="Calibri" panose="020F0502020204030204" pitchFamily="34" charset="0"/>
                <a:cs typeface="Calibri" panose="020F0502020204030204" pitchFamily="34" charset="0"/>
              </a:rPr>
              <a:t>capaian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pembelajaran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lulusan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jelas</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dan</a:t>
            </a:r>
            <a:r>
              <a:rPr lang="en-ID" sz="2600" dirty="0">
                <a:solidFill>
                  <a:schemeClr val="tx1"/>
                </a:solidFill>
                <a:latin typeface="Calibri" panose="020F0502020204030204" pitchFamily="34" charset="0"/>
                <a:cs typeface="Calibri" panose="020F0502020204030204" pitchFamily="34" charset="0"/>
              </a:rPr>
              <a:t> </a:t>
            </a:r>
            <a:r>
              <a:rPr lang="en-ID" sz="2600" dirty="0" err="1">
                <a:solidFill>
                  <a:schemeClr val="tx1"/>
                </a:solidFill>
                <a:latin typeface="Calibri" panose="020F0502020204030204" pitchFamily="34" charset="0"/>
                <a:cs typeface="Calibri" panose="020F0502020204030204" pitchFamily="34" charset="0"/>
              </a:rPr>
              <a:t>terukur</a:t>
            </a:r>
            <a:r>
              <a:rPr lang="en-ID" sz="2600" dirty="0">
                <a:solidFill>
                  <a:schemeClr val="tx1"/>
                </a:solidFill>
                <a:latin typeface="Calibri" panose="020F0502020204030204" pitchFamily="34" charset="0"/>
                <a:cs typeface="Calibri" panose="020F0502020204030204" pitchFamily="34" charset="0"/>
              </a:rPr>
              <a:t>.</a:t>
            </a:r>
            <a:endParaRPr lang="en-US" sz="2600" dirty="0">
              <a:solidFill>
                <a:schemeClr val="tx1"/>
              </a:solidFill>
            </a:endParaRPr>
          </a:p>
        </p:txBody>
      </p:sp>
    </p:spTree>
    <p:extLst>
      <p:ext uri="{BB962C8B-B14F-4D97-AF65-F5344CB8AC3E}">
        <p14:creationId xmlns:p14="http://schemas.microsoft.com/office/powerpoint/2010/main" val="705424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02</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869267" y="0"/>
            <a:ext cx="8005053" cy="5984748"/>
          </a:xfrm>
        </p:spPr>
        <p:txBody>
          <a:bodyPr/>
          <a:lstStyle/>
          <a:p>
            <a:pPr marL="0" indent="0">
              <a:buNone/>
            </a:pPr>
            <a:r>
              <a:rPr lang="en-ID" b="1" dirty="0">
                <a:solidFill>
                  <a:schemeClr val="tx1"/>
                </a:solidFill>
                <a:latin typeface="Comic Sans MS" panose="030F0702030302020204" pitchFamily="66" charset="0"/>
              </a:rPr>
              <a:t>1) </a:t>
            </a:r>
            <a:r>
              <a:rPr lang="en-ID" sz="2400" b="1" dirty="0" err="1">
                <a:solidFill>
                  <a:schemeClr val="tx1"/>
                </a:solidFill>
                <a:latin typeface="Comic Sans MS" panose="030F0702030302020204" pitchFamily="66" charset="0"/>
              </a:rPr>
              <a:t>Berorientasi</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Pada</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Tujuan</a:t>
            </a:r>
            <a:r>
              <a:rPr lang="en-ID" sz="2400" b="1" dirty="0">
                <a:solidFill>
                  <a:schemeClr val="tx1"/>
                </a:solidFill>
                <a:latin typeface="Comic Sans MS" panose="030F0702030302020204" pitchFamily="66" charset="0"/>
              </a:rPr>
              <a:t> (learning Outcome)</a:t>
            </a:r>
          </a:p>
          <a:p>
            <a:pPr>
              <a:buFont typeface="Wingdings" panose="05000000000000000000" pitchFamily="2" charset="2"/>
              <a:buChar char="§"/>
            </a:pPr>
            <a:r>
              <a:rPr lang="en-ID" sz="2400" dirty="0" err="1">
                <a:solidFill>
                  <a:schemeClr val="tx1"/>
                </a:solidFill>
                <a:latin typeface="Comic Sans MS" panose="030F0702030302020204" pitchFamily="66" charset="0"/>
              </a:rPr>
              <a:t>Perumusan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atau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pengembangan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harus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mengacu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pada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kompetensi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apa</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harus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dimiliki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oleh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a:t>
            </a:r>
          </a:p>
          <a:p>
            <a:pPr>
              <a:buFont typeface="Wingdings" panose="05000000000000000000" pitchFamily="2" charset="2"/>
              <a:buChar char="§"/>
            </a:pPr>
            <a:r>
              <a:rPr lang="en-ID" sz="2400" dirty="0" err="1">
                <a:solidFill>
                  <a:schemeClr val="tx1"/>
                </a:solidFill>
                <a:latin typeface="Comic Sans MS" panose="030F0702030302020204" pitchFamily="66" charset="0"/>
              </a:rPr>
              <a:t>Dalam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bahasa</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lebih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behavioristik</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perilaku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atau</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keterampilan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apa</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dimiliki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oleh</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lulusan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dari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dikembangkan</a:t>
            </a:r>
            <a:r>
              <a:rPr lang="en-ID" sz="2400" dirty="0">
                <a:solidFill>
                  <a:schemeClr val="tx1"/>
                </a:solidFill>
                <a:latin typeface="Comic Sans MS" panose="030F0702030302020204" pitchFamily="66" charset="0"/>
              </a:rPr>
              <a:t>.</a:t>
            </a:r>
          </a:p>
          <a:p>
            <a:pPr>
              <a:buFont typeface="Wingdings" panose="05000000000000000000" pitchFamily="2" charset="2"/>
              <a:buChar char="§"/>
            </a:pP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berorientasi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pada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tujuan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berarti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substansi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harus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berbasis</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hasil</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baik</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bersifat</a:t>
            </a:r>
            <a:r>
              <a:rPr lang="en-ID" sz="2400" dirty="0">
                <a:solidFill>
                  <a:schemeClr val="tx1"/>
                </a:solidFill>
                <a:latin typeface="Comic Sans MS" panose="030F0702030302020204" pitchFamily="66" charset="0"/>
              </a:rPr>
              <a:t> soft skills </a:t>
            </a:r>
            <a:r>
              <a:rPr lang="en-ID" sz="2400" dirty="0" err="1">
                <a:solidFill>
                  <a:schemeClr val="tx1"/>
                </a:solidFill>
                <a:latin typeface="Comic Sans MS" panose="030F0702030302020204" pitchFamily="66" charset="0"/>
              </a:rPr>
              <a:t>maupun</a:t>
            </a:r>
            <a:r>
              <a:rPr lang="en-ID" sz="2400" dirty="0">
                <a:solidFill>
                  <a:schemeClr val="tx1"/>
                </a:solidFill>
                <a:latin typeface="Comic Sans MS" panose="030F0702030302020204" pitchFamily="66" charset="0"/>
              </a:rPr>
              <a:t> hard skills.</a:t>
            </a:r>
          </a:p>
          <a:p>
            <a:pPr>
              <a:buFont typeface="Wingdings" panose="05000000000000000000" pitchFamily="2" charset="2"/>
              <a:buChar char="§"/>
            </a:pPr>
            <a:r>
              <a:rPr lang="en-ID" sz="2400" dirty="0" err="1">
                <a:solidFill>
                  <a:schemeClr val="tx1"/>
                </a:solidFill>
                <a:latin typeface="Comic Sans MS" panose="030F0702030302020204" pitchFamily="66" charset="0"/>
              </a:rPr>
              <a:t>Dalam</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terminologi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taxonomi</a:t>
            </a:r>
            <a:r>
              <a:rPr lang="en-ID" sz="2400" dirty="0">
                <a:solidFill>
                  <a:schemeClr val="tx1"/>
                </a:solidFill>
                <a:latin typeface="Comic Sans MS" panose="030F0702030302020204" pitchFamily="66" charset="0"/>
              </a:rPr>
              <a:t> Bloom </a:t>
            </a:r>
            <a:r>
              <a:rPr lang="en-ID" sz="2400" dirty="0" err="1">
                <a:solidFill>
                  <a:schemeClr val="tx1"/>
                </a:solidFill>
                <a:latin typeface="Comic Sans MS" panose="030F0702030302020204" pitchFamily="66" charset="0"/>
              </a:rPr>
              <a:t>dan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kawan-kawan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Kurikulum</a:t>
            </a:r>
            <a:r>
              <a:rPr lang="en-ID" sz="2400" dirty="0">
                <a:solidFill>
                  <a:schemeClr val="tx1"/>
                </a:solidFill>
                <a:latin typeface="Comic Sans MS" panose="030F0702030302020204" pitchFamily="66" charset="0"/>
              </a:rPr>
              <a:t> yang </a:t>
            </a:r>
            <a:r>
              <a:rPr lang="en-ID" sz="2400" dirty="0" err="1">
                <a:solidFill>
                  <a:schemeClr val="tx1"/>
                </a:solidFill>
                <a:latin typeface="Comic Sans MS" panose="030F0702030302020204" pitchFamily="66" charset="0"/>
              </a:rPr>
              <a:t>berorientasi</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pada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tujuan</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itu</a:t>
            </a:r>
            <a:r>
              <a:rPr lang="en-ID" sz="2400" dirty="0">
                <a:solidFill>
                  <a:schemeClr val="tx1"/>
                </a:solidFill>
                <a:latin typeface="Comic Sans MS" panose="030F0702030302020204" pitchFamily="66" charset="0"/>
              </a:rPr>
              <a:t> “outcome-</a:t>
            </a:r>
            <a:r>
              <a:rPr lang="en-ID" sz="2400" dirty="0" err="1">
                <a:solidFill>
                  <a:schemeClr val="tx1"/>
                </a:solidFill>
                <a:latin typeface="Comic Sans MS" panose="030F0702030302020204" pitchFamily="66" charset="0"/>
              </a:rPr>
              <a:t>nya</a:t>
            </a:r>
            <a:r>
              <a:rPr lang="en-ID" sz="2400" dirty="0">
                <a:solidFill>
                  <a:schemeClr val="tx1"/>
                </a:solidFill>
                <a:latin typeface="Comic Sans MS" panose="030F0702030302020204" pitchFamily="66" charset="0"/>
              </a:rPr>
              <a:t>” </a:t>
            </a:r>
            <a:r>
              <a:rPr lang="en-ID" sz="2400" dirty="0" err="1">
                <a:solidFill>
                  <a:schemeClr val="tx1"/>
                </a:solidFill>
                <a:latin typeface="Comic Sans MS" panose="030F0702030302020204" pitchFamily="66" charset="0"/>
              </a:rPr>
              <a:t>berdomain</a:t>
            </a:r>
            <a:r>
              <a:rPr lang="en-ID" sz="2400"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SIKAP</a:t>
            </a:r>
            <a:r>
              <a:rPr lang="en-ID" sz="2400" b="1" dirty="0">
                <a:solidFill>
                  <a:schemeClr val="tx1"/>
                </a:solidFill>
                <a:latin typeface="Comic Sans MS" panose="030F0702030302020204" pitchFamily="66" charset="0"/>
              </a:rPr>
              <a:t>, </a:t>
            </a:r>
            <a:r>
              <a:rPr lang="en-ID" sz="2400" b="1" dirty="0" err="1">
                <a:solidFill>
                  <a:schemeClr val="tx1"/>
                </a:solidFill>
                <a:latin typeface="Comic Sans MS" panose="030F0702030302020204" pitchFamily="66" charset="0"/>
              </a:rPr>
              <a:t>PENGETAHUAN</a:t>
            </a:r>
            <a:r>
              <a:rPr lang="en-ID" sz="2400" b="1" dirty="0">
                <a:solidFill>
                  <a:schemeClr val="tx1"/>
                </a:solidFill>
                <a:latin typeface="Comic Sans MS" panose="030F0702030302020204" pitchFamily="66" charset="0"/>
              </a:rPr>
              <a:t>, DAN </a:t>
            </a:r>
            <a:r>
              <a:rPr lang="en-ID" sz="2400" b="1" dirty="0" err="1">
                <a:solidFill>
                  <a:schemeClr val="tx1"/>
                </a:solidFill>
                <a:latin typeface="Comic Sans MS" panose="030F0702030302020204" pitchFamily="66" charset="0"/>
              </a:rPr>
              <a:t>PSIKOMOTORIK-KETERAMPILAN</a:t>
            </a:r>
            <a:endParaRPr lang="en-US" sz="2400" b="1" dirty="0">
              <a:solidFill>
                <a:schemeClr val="tx1"/>
              </a:solidFill>
              <a:latin typeface="Comic Sans MS" panose="030F0702030302020204" pitchFamily="66" charset="0"/>
            </a:endParaRPr>
          </a:p>
          <a:p>
            <a:endParaRPr lang="en-US" dirty="0"/>
          </a:p>
        </p:txBody>
      </p:sp>
    </p:spTree>
    <p:extLst>
      <p:ext uri="{BB962C8B-B14F-4D97-AF65-F5344CB8AC3E}">
        <p14:creationId xmlns:p14="http://schemas.microsoft.com/office/powerpoint/2010/main" val="39540958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02</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869267" y="0"/>
            <a:ext cx="8005053" cy="5984748"/>
          </a:xfrm>
        </p:spPr>
        <p:txBody>
          <a:bodyPr>
            <a:normAutofit lnSpcReduction="10000"/>
          </a:bodyPr>
          <a:lstStyle/>
          <a:p>
            <a:pPr marL="0" indent="0">
              <a:buNone/>
            </a:pPr>
            <a:r>
              <a:rPr lang="en-ID" sz="2800" dirty="0">
                <a:solidFill>
                  <a:schemeClr val="tx1"/>
                </a:solidFill>
                <a:latin typeface="Comic Sans MS" panose="030F0702030302020204" pitchFamily="66" charset="0"/>
              </a:rPr>
              <a:t>2) </a:t>
            </a:r>
            <a:r>
              <a:rPr lang="id-ID" sz="2800" b="1" dirty="0">
                <a:solidFill>
                  <a:schemeClr val="tx1"/>
                </a:solidFill>
                <a:latin typeface="Comic Sans MS" panose="030F0702030302020204" pitchFamily="66" charset="0"/>
              </a:rPr>
              <a:t>Relevansi</a:t>
            </a:r>
            <a:endParaRPr lang="en-US" sz="2800" dirty="0">
              <a:solidFill>
                <a:schemeClr val="tx1"/>
              </a:solidFill>
              <a:latin typeface="Comic Sans MS" panose="030F0702030302020204" pitchFamily="66" charset="0"/>
            </a:endParaRPr>
          </a:p>
          <a:p>
            <a:pPr>
              <a:buFont typeface="Wingdings" panose="05000000000000000000" pitchFamily="2" charset="2"/>
              <a:buChar char="§"/>
            </a:pPr>
            <a:r>
              <a:rPr lang="en-ID" sz="2800" dirty="0" err="1">
                <a:solidFill>
                  <a:schemeClr val="tx1"/>
                </a:solidFill>
                <a:latin typeface="Comic Sans MS" panose="030F0702030302020204" pitchFamily="66" charset="0"/>
              </a:rPr>
              <a:t>Sebagi</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ilustrasi</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bukan</a:t>
            </a:r>
            <a:r>
              <a:rPr lang="en-ID" sz="2800" dirty="0">
                <a:solidFill>
                  <a:schemeClr val="tx1"/>
                </a:solidFill>
                <a:latin typeface="Comic Sans MS" panose="030F0702030302020204" pitchFamily="66" charset="0"/>
              </a:rPr>
              <a:t> LP </a:t>
            </a:r>
            <a:r>
              <a:rPr lang="en-ID" sz="2800" dirty="0" err="1">
                <a:solidFill>
                  <a:schemeClr val="tx1"/>
                </a:solidFill>
                <a:latin typeface="Comic Sans MS" panose="030F0702030302020204" pitchFamily="66" charset="0"/>
              </a:rPr>
              <a:t>sebgai</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pabrik</a:t>
            </a:r>
            <a:r>
              <a:rPr lang="en-ID" sz="2800" dirty="0">
                <a:solidFill>
                  <a:schemeClr val="tx1"/>
                </a:solidFill>
                <a:latin typeface="Comic Sans MS" panose="030F0702030302020204" pitchFamily="66" charset="0"/>
              </a:rPr>
              <a:t>) </a:t>
            </a:r>
            <a:r>
              <a:rPr lang="id-ID" sz="2800" dirty="0">
                <a:solidFill>
                  <a:schemeClr val="tx1"/>
                </a:solidFill>
                <a:latin typeface="Comic Sans MS" panose="030F0702030302020204" pitchFamily="66" charset="0"/>
              </a:rPr>
              <a:t>Dalam dunia industri, prinsip relevansi ini terkait dengan kesesuaian antara produk yang dihasilkan dengan kebutuhan masyarakat</a:t>
            </a:r>
            <a:r>
              <a:rPr lang="en-ID" sz="2800" dirty="0">
                <a:solidFill>
                  <a:schemeClr val="tx1"/>
                </a:solidFill>
                <a:latin typeface="Comic Sans MS" panose="030F0702030302020204" pitchFamily="66" charset="0"/>
              </a:rPr>
              <a:t>/</a:t>
            </a:r>
            <a:r>
              <a:rPr lang="en-ID" sz="2800" dirty="0" err="1">
                <a:solidFill>
                  <a:schemeClr val="tx1"/>
                </a:solidFill>
                <a:latin typeface="Comic Sans MS" panose="030F0702030302020204" pitchFamily="66" charset="0"/>
              </a:rPr>
              <a:t>konsumen</a:t>
            </a:r>
            <a:r>
              <a:rPr lang="id-ID" sz="2800" dirty="0"/>
              <a:t>.</a:t>
            </a:r>
            <a:endParaRPr lang="en-ID" sz="2800" dirty="0"/>
          </a:p>
          <a:p>
            <a:pPr>
              <a:buFont typeface="Wingdings" panose="05000000000000000000" pitchFamily="2" charset="2"/>
              <a:buChar char="§"/>
            </a:pPr>
            <a:r>
              <a:rPr lang="id-ID" sz="2800" dirty="0">
                <a:solidFill>
                  <a:schemeClr val="tx1"/>
                </a:solidFill>
                <a:latin typeface="Comic Sans MS" panose="030F0702030302020204" pitchFamily="66" charset="0"/>
              </a:rPr>
              <a:t>Dalam dunia pendidikan, prinsip relevansi dapat diartikan sebagai kesesuaian  atau keserasian pendidikan dengan tuntutan kehidupan yang meliputi (a) relevansi pendidikan dengan lingkungan hidup siswa, (b) relevansi dengan perkembangan kehidupan masa sekarang dan masa yang akan datang, dan (c) relevansi dengan tuntutan dalam dunia pekerjaan  (Hidayat, 2015).  </a:t>
            </a:r>
            <a:endParaRPr lang="en-US" sz="2800" dirty="0">
              <a:solidFill>
                <a:schemeClr val="tx1"/>
              </a:solidFill>
              <a:latin typeface="Comic Sans MS" panose="030F0702030302020204" pitchFamily="66" charset="0"/>
            </a:endParaRPr>
          </a:p>
          <a:p>
            <a:pPr marL="0" indent="0">
              <a:buNone/>
            </a:pPr>
            <a:endParaRPr lang="en-US" dirty="0"/>
          </a:p>
        </p:txBody>
      </p:sp>
    </p:spTree>
    <p:extLst>
      <p:ext uri="{BB962C8B-B14F-4D97-AF65-F5344CB8AC3E}">
        <p14:creationId xmlns:p14="http://schemas.microsoft.com/office/powerpoint/2010/main" val="4211856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02</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869267" y="0"/>
            <a:ext cx="8005053" cy="5984748"/>
          </a:xfrm>
        </p:spPr>
        <p:txBody>
          <a:bodyPr>
            <a:normAutofit fontScale="92500" lnSpcReduction="10000"/>
          </a:bodyPr>
          <a:lstStyle/>
          <a:p>
            <a:pPr marL="0" indent="0">
              <a:buNone/>
            </a:pPr>
            <a:r>
              <a:rPr lang="en-ID" sz="2800" b="1" dirty="0">
                <a:solidFill>
                  <a:schemeClr val="tx1"/>
                </a:solidFill>
                <a:latin typeface="Comic Sans MS" panose="030F0702030302020204" pitchFamily="66" charset="0"/>
              </a:rPr>
              <a:t>3) </a:t>
            </a:r>
            <a:r>
              <a:rPr lang="id-ID" sz="2800" b="1" dirty="0">
                <a:solidFill>
                  <a:schemeClr val="tx1"/>
                </a:solidFill>
                <a:latin typeface="Comic Sans MS" panose="030F0702030302020204" pitchFamily="66" charset="0"/>
              </a:rPr>
              <a:t>Kontinyutas</a:t>
            </a:r>
            <a:r>
              <a:rPr lang="en-ID" sz="2800" b="1" dirty="0">
                <a:solidFill>
                  <a:schemeClr val="tx1"/>
                </a:solidFill>
                <a:latin typeface="Comic Sans MS" panose="030F0702030302020204" pitchFamily="66" charset="0"/>
              </a:rPr>
              <a:t>  </a:t>
            </a:r>
          </a:p>
          <a:p>
            <a:r>
              <a:rPr lang="en-ID" sz="2800" dirty="0" err="1">
                <a:solidFill>
                  <a:schemeClr val="tx1"/>
                </a:solidFill>
                <a:latin typeface="Comic Sans MS" panose="030F0702030302020204" pitchFamily="66" charset="0"/>
              </a:rPr>
              <a:t>Ke</a:t>
            </a:r>
            <a:r>
              <a:rPr lang="id-ID" sz="2800" dirty="0">
                <a:solidFill>
                  <a:schemeClr val="tx1"/>
                </a:solidFill>
                <a:latin typeface="Comic Sans MS" panose="030F0702030302020204" pitchFamily="66" charset="0"/>
              </a:rPr>
              <a:t>bersinambungan isi kurikulum, baik kesinambungan internal maupun eksternal.</a:t>
            </a:r>
            <a:r>
              <a:rPr lang="en-ID" sz="2800" dirty="0">
                <a:solidFill>
                  <a:schemeClr val="tx1"/>
                </a:solidFill>
                <a:latin typeface="Comic Sans MS" panose="030F0702030302020204" pitchFamily="66" charset="0"/>
              </a:rPr>
              <a:t>  </a:t>
            </a:r>
          </a:p>
          <a:p>
            <a:r>
              <a:rPr lang="en-ID" sz="2800" dirty="0">
                <a:solidFill>
                  <a:schemeClr val="tx1"/>
                </a:solidFill>
                <a:latin typeface="Comic Sans MS" panose="030F0702030302020204" pitchFamily="66" charset="0"/>
              </a:rPr>
              <a:t>K</a:t>
            </a:r>
            <a:r>
              <a:rPr lang="id-ID" sz="2800" dirty="0">
                <a:solidFill>
                  <a:schemeClr val="tx1"/>
                </a:solidFill>
                <a:latin typeface="Comic Sans MS" panose="030F0702030302020204" pitchFamily="66" charset="0"/>
              </a:rPr>
              <a:t>ontinyutas internal dimaksudkan bahwa antarmateri yang dikembangkan dalam suatu kurikulum memiliki hubungan kesinambungan atau hubungan konstinyutas.</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misal</a:t>
            </a:r>
            <a:r>
              <a:rPr lang="en-ID" sz="2800" dirty="0">
                <a:solidFill>
                  <a:schemeClr val="tx1"/>
                </a:solidFill>
                <a:latin typeface="Comic Sans MS" panose="030F0702030302020204" pitchFamily="66" charset="0"/>
              </a:rPr>
              <a:t>: </a:t>
            </a:r>
            <a:r>
              <a:rPr lang="id-ID" sz="2800" dirty="0">
                <a:solidFill>
                  <a:schemeClr val="tx1"/>
                </a:solidFill>
                <a:latin typeface="Comic Sans MS" panose="030F0702030302020204" pitchFamily="66" charset="0"/>
              </a:rPr>
              <a:t>Pokok bahasan pertama memberikan hubungan kontinyutas pada  pokok bahasan kedua</a:t>
            </a:r>
            <a:r>
              <a:rPr lang="en-ID" sz="2800" dirty="0">
                <a:solidFill>
                  <a:schemeClr val="tx1"/>
                </a:solidFill>
                <a:latin typeface="Comic Sans MS" panose="030F0702030302020204" pitchFamily="66" charset="0"/>
              </a:rPr>
              <a:t>)</a:t>
            </a:r>
          </a:p>
          <a:p>
            <a:r>
              <a:rPr lang="id-ID" sz="2800" dirty="0">
                <a:solidFill>
                  <a:schemeClr val="tx1"/>
                </a:solidFill>
                <a:latin typeface="Comic Sans MS" panose="030F0702030302020204" pitchFamily="66" charset="0"/>
              </a:rPr>
              <a:t>Kontinyutas eksternal mengacu pada kontinyutas atau kesinambungan kurikulum lintas jenjang</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misal</a:t>
            </a:r>
            <a:r>
              <a:rPr lang="en-ID" sz="2800" dirty="0">
                <a:solidFill>
                  <a:schemeClr val="tx1"/>
                </a:solidFill>
                <a:latin typeface="Comic Sans MS" panose="030F0702030302020204" pitchFamily="66" charset="0"/>
              </a:rPr>
              <a:t>:</a:t>
            </a:r>
            <a:r>
              <a:rPr lang="id-ID" sz="2800" dirty="0">
                <a:solidFill>
                  <a:schemeClr val="tx1"/>
                </a:solidFill>
                <a:latin typeface="Comic Sans MS" panose="030F0702030302020204" pitchFamily="66" charset="0"/>
              </a:rPr>
              <a:t> Isi kurikulum </a:t>
            </a:r>
            <a:r>
              <a:rPr lang="en-ID" sz="2800" dirty="0">
                <a:solidFill>
                  <a:schemeClr val="tx1"/>
                </a:solidFill>
                <a:latin typeface="Comic Sans MS" panose="030F0702030302020204" pitchFamily="66" charset="0"/>
              </a:rPr>
              <a:t>program </a:t>
            </a:r>
            <a:r>
              <a:rPr lang="en-ID" sz="2800" dirty="0" err="1">
                <a:solidFill>
                  <a:schemeClr val="tx1"/>
                </a:solidFill>
                <a:latin typeface="Comic Sans MS" panose="030F0702030302020204" pitchFamily="66" charset="0"/>
              </a:rPr>
              <a:t>sarjana</a:t>
            </a:r>
            <a:r>
              <a:rPr lang="en-ID" sz="2800" dirty="0">
                <a:solidFill>
                  <a:schemeClr val="tx1"/>
                </a:solidFill>
                <a:latin typeface="Comic Sans MS" panose="030F0702030302020204" pitchFamily="66" charset="0"/>
              </a:rPr>
              <a:t> </a:t>
            </a:r>
            <a:r>
              <a:rPr lang="id-ID" sz="2800" dirty="0">
                <a:solidFill>
                  <a:schemeClr val="tx1"/>
                </a:solidFill>
                <a:latin typeface="Comic Sans MS" panose="030F0702030302020204" pitchFamily="66" charset="0"/>
              </a:rPr>
              <a:t>harus memberikan hubungan kontinyutas dengan isi kurikulum </a:t>
            </a:r>
            <a:r>
              <a:rPr lang="en-ID" sz="2800" dirty="0" err="1">
                <a:solidFill>
                  <a:schemeClr val="tx1"/>
                </a:solidFill>
                <a:latin typeface="Comic Sans MS" panose="030F0702030302020204" pitchFamily="66" charset="0"/>
              </a:rPr>
              <a:t>pada</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progam</a:t>
            </a:r>
            <a:r>
              <a:rPr lang="en-ID" sz="2800" dirty="0">
                <a:solidFill>
                  <a:schemeClr val="tx1"/>
                </a:solidFill>
                <a:latin typeface="Comic Sans MS" panose="030F0702030302020204" pitchFamily="66" charset="0"/>
              </a:rPr>
              <a:t> magister).</a:t>
            </a:r>
          </a:p>
          <a:p>
            <a:pPr marL="0" indent="0">
              <a:buNone/>
            </a:pPr>
            <a:r>
              <a:rPr lang="id-ID" sz="2800" dirty="0"/>
              <a:t> </a:t>
            </a:r>
            <a:endParaRPr lang="en-ID" sz="2800" dirty="0"/>
          </a:p>
        </p:txBody>
      </p:sp>
    </p:spTree>
    <p:extLst>
      <p:ext uri="{BB962C8B-B14F-4D97-AF65-F5344CB8AC3E}">
        <p14:creationId xmlns:p14="http://schemas.microsoft.com/office/powerpoint/2010/main" val="20136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03</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869267" y="0"/>
            <a:ext cx="8005053" cy="5984748"/>
          </a:xfrm>
        </p:spPr>
        <p:txBody>
          <a:bodyPr>
            <a:normAutofit fontScale="92500" lnSpcReduction="10000"/>
          </a:bodyPr>
          <a:lstStyle/>
          <a:p>
            <a:pPr marL="0" indent="0">
              <a:buNone/>
            </a:pPr>
            <a:endParaRPr lang="en-ID" sz="2800" b="1"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4) </a:t>
            </a:r>
            <a:r>
              <a:rPr lang="id-ID" sz="2800" b="1" dirty="0">
                <a:solidFill>
                  <a:schemeClr val="tx1"/>
                </a:solidFill>
                <a:latin typeface="Comic Sans MS" panose="030F0702030302020204" pitchFamily="66" charset="0"/>
              </a:rPr>
              <a:t>Efisiensi dan Efektifitas</a:t>
            </a:r>
            <a:endParaRPr lang="en-US" sz="2800" b="1" dirty="0">
              <a:solidFill>
                <a:schemeClr val="tx1"/>
              </a:solidFill>
              <a:latin typeface="Comic Sans MS" panose="030F0702030302020204" pitchFamily="66" charset="0"/>
            </a:endParaRPr>
          </a:p>
          <a:p>
            <a:r>
              <a:rPr lang="id-ID" sz="2800" dirty="0">
                <a:solidFill>
                  <a:schemeClr val="tx1"/>
                </a:solidFill>
                <a:latin typeface="Comic Sans MS" panose="030F0702030302020204" pitchFamily="66" charset="0"/>
              </a:rPr>
              <a:t>Efisiensi dalam pengembangan kurikulum dimaksudkan bahwa pengembangan kurikulum harus mempertimbangkan segi efisien dana, waktu, tenaga, dan sumber-sumber yang tersedia agar dapat mencapai hasil yang optimal (Hamalik, 2011). </a:t>
            </a:r>
            <a:endParaRPr lang="en-ID" sz="2800" dirty="0">
              <a:solidFill>
                <a:schemeClr val="tx1"/>
              </a:solidFill>
              <a:latin typeface="Comic Sans MS" panose="030F0702030302020204" pitchFamily="66" charset="0"/>
            </a:endParaRPr>
          </a:p>
          <a:p>
            <a:r>
              <a:rPr lang="en-ID" sz="2800" dirty="0">
                <a:solidFill>
                  <a:schemeClr val="tx1"/>
                </a:solidFill>
                <a:latin typeface="Comic Sans MS" panose="030F0702030302020204" pitchFamily="66" charset="0"/>
              </a:rPr>
              <a:t>E</a:t>
            </a:r>
            <a:r>
              <a:rPr lang="id-ID" sz="2800" dirty="0">
                <a:solidFill>
                  <a:schemeClr val="tx1"/>
                </a:solidFill>
                <a:latin typeface="Comic Sans MS" panose="030F0702030302020204" pitchFamily="66" charset="0"/>
              </a:rPr>
              <a:t>fektifitas mengacu pada apakah yang direncanakan memberikan hasil maksimal  sesuai dengan yang diharapkan.</a:t>
            </a:r>
            <a:endParaRPr lang="en-US" sz="2800" dirty="0">
              <a:solidFill>
                <a:schemeClr val="tx1"/>
              </a:solidFill>
              <a:latin typeface="Comic Sans MS" panose="030F0702030302020204" pitchFamily="66" charset="0"/>
            </a:endParaRPr>
          </a:p>
          <a:p>
            <a:r>
              <a:rPr lang="id-ID" sz="2800" dirty="0">
                <a:solidFill>
                  <a:schemeClr val="tx1"/>
                </a:solidFill>
                <a:latin typeface="Comic Sans MS" panose="030F0702030302020204" pitchFamily="66" charset="0"/>
              </a:rPr>
              <a:t>(a) apakah jenis-jens kegiatan pembelajaran yang direncanakan dapat dilakukan dengan baik (b) apakah </a:t>
            </a:r>
            <a:r>
              <a:rPr lang="en-ID" sz="2800" dirty="0">
                <a:solidFill>
                  <a:schemeClr val="tx1"/>
                </a:solidFill>
                <a:latin typeface="Comic Sans MS" panose="030F0702030302020204" pitchFamily="66" charset="0"/>
              </a:rPr>
              <a:t>learning out come </a:t>
            </a:r>
            <a:r>
              <a:rPr lang="id-ID" sz="2800" dirty="0">
                <a:solidFill>
                  <a:schemeClr val="tx1"/>
                </a:solidFill>
                <a:latin typeface="Comic Sans MS" panose="030F0702030302020204" pitchFamily="66" charset="0"/>
              </a:rPr>
              <a:t>yang diharapkan  dapat dicapai melalui kegiatan pembelajaran yang ditempuh</a:t>
            </a:r>
            <a:endParaRPr lang="en-US" sz="2800" b="1" dirty="0">
              <a:solidFill>
                <a:schemeClr val="tx1"/>
              </a:solidFill>
              <a:latin typeface="Comic Sans MS" panose="030F0702030302020204" pitchFamily="66" charset="0"/>
            </a:endParaRPr>
          </a:p>
          <a:p>
            <a:pPr marL="0" indent="0">
              <a:buNone/>
            </a:pPr>
            <a:endParaRPr lang="en-ID" sz="2800" dirty="0"/>
          </a:p>
        </p:txBody>
      </p:sp>
    </p:spTree>
    <p:extLst>
      <p:ext uri="{BB962C8B-B14F-4D97-AF65-F5344CB8AC3E}">
        <p14:creationId xmlns:p14="http://schemas.microsoft.com/office/powerpoint/2010/main" val="16267778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ID" sz="3200" b="1" dirty="0">
                <a:solidFill>
                  <a:schemeClr val="tx1"/>
                </a:solidFill>
                <a:latin typeface="Comic Sans MS" panose="030F0702030302020204" pitchFamily="66" charset="0"/>
                <a:cs typeface="Calibri" panose="020F0502020204030204" pitchFamily="34" charset="0"/>
              </a:rPr>
              <a:t>02</a:t>
            </a:r>
            <a:br>
              <a:rPr lang="en-ID" sz="3200" b="1" dirty="0">
                <a:solidFill>
                  <a:schemeClr val="tx1"/>
                </a:solidFill>
                <a:latin typeface="Comic Sans MS" panose="030F0702030302020204" pitchFamily="66" charset="0"/>
                <a:cs typeface="Calibri" panose="020F0502020204030204" pitchFamily="34" charset="0"/>
              </a:rPr>
            </a:br>
            <a:br>
              <a:rPr lang="en-ID" sz="3200" b="1" dirty="0">
                <a:solidFill>
                  <a:schemeClr val="tx1"/>
                </a:solidFill>
                <a:latin typeface="Comic Sans MS" panose="030F0702030302020204" pitchFamily="66" charset="0"/>
                <a:cs typeface="Calibri" panose="020F0502020204030204" pitchFamily="34" charset="0"/>
              </a:rPr>
            </a:br>
            <a:r>
              <a:rPr lang="en-ID" sz="3200" b="1" dirty="0" err="1">
                <a:solidFill>
                  <a:schemeClr val="tx1"/>
                </a:solidFill>
                <a:latin typeface="Comic Sans MS" panose="030F0702030302020204" pitchFamily="66" charset="0"/>
                <a:cs typeface="Calibri" panose="020F0502020204030204" pitchFamily="34" charset="0"/>
              </a:rPr>
              <a:t>Prinsip</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pengembangan</a:t>
            </a:r>
            <a:r>
              <a:rPr lang="en-ID" sz="3200" b="1" dirty="0">
                <a:solidFill>
                  <a:schemeClr val="tx1"/>
                </a:solidFill>
                <a:latin typeface="Comic Sans MS" panose="030F0702030302020204" pitchFamily="66" charset="0"/>
                <a:cs typeface="Calibri" panose="020F0502020204030204" pitchFamily="34" charset="0"/>
              </a:rPr>
              <a:t> </a:t>
            </a:r>
            <a:r>
              <a:rPr lang="en-ID" sz="3200" b="1" dirty="0" err="1">
                <a:solidFill>
                  <a:schemeClr val="tx1"/>
                </a:solidFill>
                <a:latin typeface="Comic Sans MS" panose="030F0702030302020204" pitchFamily="66" charset="0"/>
                <a:cs typeface="Calibri" panose="020F0502020204030204" pitchFamily="34" charset="0"/>
              </a:rPr>
              <a:t>kurikulum</a:t>
            </a:r>
            <a:endParaRPr lang="en-US" sz="3200" dirty="0">
              <a:latin typeface="Comic Sans MS" panose="030F0702030302020204" pitchFamily="66" charset="0"/>
              <a:cs typeface="Calibri" panose="020F0502020204030204" pitchFamily="34" charset="0"/>
            </a:endParaRPr>
          </a:p>
        </p:txBody>
      </p:sp>
      <p:sp>
        <p:nvSpPr>
          <p:cNvPr id="3" name="Content Placeholder 2"/>
          <p:cNvSpPr>
            <a:spLocks noGrp="1"/>
          </p:cNvSpPr>
          <p:nvPr>
            <p:ph idx="1"/>
          </p:nvPr>
        </p:nvSpPr>
        <p:spPr>
          <a:xfrm>
            <a:off x="3869267" y="0"/>
            <a:ext cx="8005053" cy="5984748"/>
          </a:xfrm>
        </p:spPr>
        <p:txBody>
          <a:bodyPr>
            <a:normAutofit/>
          </a:bodyPr>
          <a:lstStyle/>
          <a:p>
            <a:pPr marL="0" indent="0">
              <a:buNone/>
            </a:pPr>
            <a:endParaRPr lang="en-ID" sz="2800" b="1" dirty="0">
              <a:solidFill>
                <a:schemeClr val="tx1"/>
              </a:solidFill>
              <a:latin typeface="Comic Sans MS" panose="030F0702030302020204" pitchFamily="66" charset="0"/>
            </a:endParaRPr>
          </a:p>
          <a:p>
            <a:pPr marL="0" indent="0">
              <a:buNone/>
            </a:pPr>
            <a:r>
              <a:rPr lang="en-ID" sz="2800" b="1" dirty="0">
                <a:solidFill>
                  <a:schemeClr val="tx1"/>
                </a:solidFill>
                <a:latin typeface="Comic Sans MS" panose="030F0702030302020204" pitchFamily="66" charset="0"/>
              </a:rPr>
              <a:t>5. </a:t>
            </a:r>
            <a:r>
              <a:rPr lang="en-ID" sz="2800" b="1" dirty="0" err="1">
                <a:solidFill>
                  <a:schemeClr val="tx1"/>
                </a:solidFill>
                <a:latin typeface="Comic Sans MS" panose="030F0702030302020204" pitchFamily="66" charset="0"/>
              </a:rPr>
              <a:t>Keseimbangan</a:t>
            </a:r>
            <a:endParaRPr lang="en-ID" sz="2800" b="1" dirty="0">
              <a:solidFill>
                <a:schemeClr val="tx1"/>
              </a:solidFill>
              <a:latin typeface="Comic Sans MS" panose="030F0702030302020204" pitchFamily="66" charset="0"/>
            </a:endParaRPr>
          </a:p>
          <a:p>
            <a:r>
              <a:rPr lang="id-ID" sz="2800" dirty="0">
                <a:solidFill>
                  <a:schemeClr val="tx1"/>
                </a:solidFill>
                <a:latin typeface="Comic Sans MS" panose="030F0702030302020204" pitchFamily="66" charset="0"/>
              </a:rPr>
              <a:t>keseimbangan proporsional dan fungsional antara berbagai program dan sub-program, antara semua matapelajaran, dan antara asek-aspek yang ingin dikembangkan</a:t>
            </a:r>
            <a:r>
              <a:rPr lang="en-ID" sz="2800" dirty="0">
                <a:solidFill>
                  <a:schemeClr val="tx1"/>
                </a:solidFill>
                <a:latin typeface="Comic Sans MS" panose="030F0702030302020204" pitchFamily="66" charset="0"/>
              </a:rPr>
              <a:t>.</a:t>
            </a:r>
          </a:p>
          <a:p>
            <a:r>
              <a:rPr lang="id-ID" sz="2800" dirty="0">
                <a:solidFill>
                  <a:schemeClr val="tx1"/>
                </a:solidFill>
                <a:latin typeface="Comic Sans MS" panose="030F0702030302020204" pitchFamily="66" charset="0"/>
              </a:rPr>
              <a:t>keseimbangan juga terkait dengan antara teori dan praktik, antara unsur-unsur keilmuan sains, sosial, humaniora, dan keilmuan perilaku.</a:t>
            </a:r>
            <a:endParaRPr lang="en-ID" sz="2800" dirty="0">
              <a:solidFill>
                <a:schemeClr val="tx1"/>
              </a:solidFill>
              <a:latin typeface="Comic Sans MS" panose="030F0702030302020204" pitchFamily="66" charset="0"/>
            </a:endParaRPr>
          </a:p>
          <a:p>
            <a:r>
              <a:rPr lang="id-ID" sz="2800" dirty="0">
                <a:solidFill>
                  <a:schemeClr val="tx1"/>
                </a:solidFill>
                <a:latin typeface="Comic Sans MS" panose="030F0702030302020204" pitchFamily="66" charset="0"/>
              </a:rPr>
              <a:t>Dalam prespektif taxonomi Bloom, keseimbangan ini meliputi keseimbangan antara kognitif, </a:t>
            </a:r>
            <a:r>
              <a:rPr lang="en-ID" sz="2800" dirty="0" err="1">
                <a:solidFill>
                  <a:schemeClr val="tx1"/>
                </a:solidFill>
                <a:latin typeface="Comic Sans MS" panose="030F0702030302020204" pitchFamily="66" charset="0"/>
              </a:rPr>
              <a:t>afektif</a:t>
            </a:r>
            <a:r>
              <a:rPr lang="en-ID" sz="2800" dirty="0">
                <a:solidFill>
                  <a:schemeClr val="tx1"/>
                </a:solidFill>
                <a:latin typeface="Comic Sans MS" panose="030F0702030302020204" pitchFamily="66" charset="0"/>
              </a:rPr>
              <a:t>, </a:t>
            </a:r>
            <a:r>
              <a:rPr lang="en-ID" sz="2800" dirty="0" err="1">
                <a:solidFill>
                  <a:schemeClr val="tx1"/>
                </a:solidFill>
                <a:latin typeface="Comic Sans MS" panose="030F0702030302020204" pitchFamily="66" charset="0"/>
              </a:rPr>
              <a:t>dan</a:t>
            </a:r>
            <a:r>
              <a:rPr lang="en-ID" sz="2800" dirty="0">
                <a:solidFill>
                  <a:schemeClr val="tx1"/>
                </a:solidFill>
                <a:latin typeface="Comic Sans MS" panose="030F0702030302020204" pitchFamily="66" charset="0"/>
              </a:rPr>
              <a:t> </a:t>
            </a:r>
            <a:r>
              <a:rPr lang="id-ID" sz="2800" dirty="0">
                <a:solidFill>
                  <a:schemeClr val="tx1"/>
                </a:solidFill>
                <a:latin typeface="Comic Sans MS" panose="030F0702030302020204" pitchFamily="66" charset="0"/>
              </a:rPr>
              <a:t>psikomotorik</a:t>
            </a:r>
            <a:r>
              <a:rPr lang="en-ID" sz="2800" dirty="0">
                <a:solidFill>
                  <a:schemeClr val="tx1"/>
                </a:solidFill>
                <a:latin typeface="Comic Sans MS" panose="030F0702030302020204" pitchFamily="66" charset="0"/>
              </a:rPr>
              <a:t>.</a:t>
            </a:r>
          </a:p>
          <a:p>
            <a:endParaRPr lang="en-US" sz="2800" b="1" dirty="0">
              <a:solidFill>
                <a:schemeClr val="tx1"/>
              </a:solidFill>
              <a:latin typeface="Comic Sans MS" panose="030F0702030302020204" pitchFamily="66" charset="0"/>
            </a:endParaRPr>
          </a:p>
          <a:p>
            <a:pPr marL="0" indent="0">
              <a:buNone/>
            </a:pPr>
            <a:endParaRPr lang="en-ID" sz="2800" dirty="0"/>
          </a:p>
        </p:txBody>
      </p:sp>
    </p:spTree>
    <p:extLst>
      <p:ext uri="{BB962C8B-B14F-4D97-AF65-F5344CB8AC3E}">
        <p14:creationId xmlns:p14="http://schemas.microsoft.com/office/powerpoint/2010/main" val="1915880328"/>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Frame</Template>
  <TotalTime>1159</TotalTime>
  <Words>3122</Words>
  <Application>Microsoft Office PowerPoint</Application>
  <PresentationFormat>Widescreen</PresentationFormat>
  <Paragraphs>372</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Calibri</vt:lpstr>
      <vt:lpstr>Comic Sans MS</vt:lpstr>
      <vt:lpstr>Corbel</vt:lpstr>
      <vt:lpstr>Segoe UI</vt:lpstr>
      <vt:lpstr>Times New Roman</vt:lpstr>
      <vt:lpstr>Wingdings</vt:lpstr>
      <vt:lpstr>Wingdings 2</vt:lpstr>
      <vt:lpstr>Frame</vt:lpstr>
      <vt:lpstr>PROFIL KURIKULUM PROGRAM STUDI MAGISTER KEGURUAN BAHASA ARAB FAKULTAS SASTRA UNIVERSITAS NEGERI MALANG        Oleh Prof. Dr. Moh. Ainin, M.Pd  (Materi disampaikan pada Workshop Redesain Kurikulum S2 BSA UIN Sunan Kalijaga tanggal 6 Desemnber 2021 )  </vt:lpstr>
      <vt:lpstr>CONTENT</vt:lpstr>
      <vt:lpstr>  01  REKONSTRUKSI KURIKULUM  SEBUAH KENISCAYAAN  </vt:lpstr>
      <vt:lpstr>ARAH PERUBAHAN KURIKULUM: CPL JELAS</vt:lpstr>
      <vt:lpstr>02  Prinsip pengembangan kurikulum</vt:lpstr>
      <vt:lpstr>02  Prinsip pengembangan kurikulum</vt:lpstr>
      <vt:lpstr>02  Prinsip pengembangan kurikulum</vt:lpstr>
      <vt:lpstr>03  Prinsip pengembangan kurikulum</vt:lpstr>
      <vt:lpstr>02  Prinsip pengembangan kurikulum</vt:lpstr>
      <vt:lpstr>02  Prinsip pengembangan kurikulum</vt:lpstr>
      <vt:lpstr>Dimensi Fleksibilitas</vt:lpstr>
      <vt:lpstr>FLEKSIBILITAS KEWENANGAN LULUSAN </vt:lpstr>
      <vt:lpstr>PowerPoint Presentation</vt:lpstr>
      <vt:lpstr>(B) Visi dan Profil  Lulusan </vt:lpstr>
      <vt:lpstr>(C) SCPL SIKAP   S-1 s.d S- 12</vt:lpstr>
      <vt:lpstr>(D) SCPL SIKAP   S-1 s.d S- 12</vt:lpstr>
      <vt:lpstr>(E) SCPL Aspek Pengetahuan (P-1 s.d P-4)</vt:lpstr>
      <vt:lpstr>(F) SCPL Keterampilan Umum (KU-1 s.d KU-9)  </vt:lpstr>
      <vt:lpstr>(G) SCPL Keterampilan Khusus (KK-1 s.d 6)  </vt:lpstr>
      <vt:lpstr>(H) STRUKTUR KURIKULUM</vt:lpstr>
      <vt:lpstr>(H) STRUKTUR KURIKULUM</vt:lpstr>
      <vt:lpstr>(H) STRUKTUR KURIKULUM</vt:lpstr>
      <vt:lpstr>(H) STRUKTUR KURIKULUM</vt:lpstr>
      <vt:lpstr>(I) DESKRIPSI MK</vt:lpstr>
      <vt:lpstr>04. Sekilas Kurikulum   PROGRAM MAGISTER BSA UIN MALIKI </vt:lpstr>
      <vt:lpstr>04. Sekilas Kurikulum Program Magister BSA UIN MALIKI </vt:lpstr>
      <vt:lpstr>Capaian Pembelajaran Pengetahuan</vt:lpstr>
      <vt:lpstr>Capaian Pembelajaran Keterampilan Khusus</vt:lpstr>
      <vt:lpstr>Struktur Kurikulum</vt:lpstr>
      <vt:lpstr>CPL, Bahan Kajian dan MK</vt:lpstr>
      <vt:lpstr>PowerPoint Presentation</vt:lpstr>
      <vt:lpstr>Kurikulum Program Magister PS BSA UIN SUKA</vt:lpstr>
      <vt:lpstr>PowerPoint Presentation</vt:lpstr>
      <vt:lpstr>     REFERENSI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HP</dc:creator>
  <cp:lastModifiedBy>HASNA RASYIDAH</cp:lastModifiedBy>
  <cp:revision>176</cp:revision>
  <dcterms:created xsi:type="dcterms:W3CDTF">2020-11-22T01:56:38Z</dcterms:created>
  <dcterms:modified xsi:type="dcterms:W3CDTF">2021-12-05T11:25:52Z</dcterms:modified>
</cp:coreProperties>
</file>